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27.png" ContentType="image/png"/>
  <Override PartName="/ppt/media/image24.png" ContentType="image/png"/>
  <Override PartName="/ppt/media/image23.png" ContentType="image/png"/>
  <Override PartName="/ppt/media/image21.png" ContentType="image/png"/>
  <Override PartName="/ppt/media/image19.png" ContentType="image/png"/>
  <Override PartName="/ppt/media/image20.jpeg" ContentType="image/jpeg"/>
  <Override PartName="/ppt/media/image22.png" ContentType="image/png"/>
  <Override PartName="/ppt/media/image17.gif" ContentType="image/gif"/>
  <Override PartName="/ppt/media/image16.jpeg" ContentType="image/jpeg"/>
  <Override PartName="/ppt/media/image15.jpeg" ContentType="image/jpeg"/>
  <Override PartName="/ppt/media/image14.gif" ContentType="image/gif"/>
  <Override PartName="/ppt/media/image1.jpeg" ContentType="image/jpeg"/>
  <Override PartName="/ppt/media/image10.png" ContentType="image/png"/>
  <Override PartName="/ppt/media/image28.png" ContentType="image/png"/>
  <Override PartName="/ppt/media/image7.jpeg" ContentType="image/jpeg"/>
  <Override PartName="/ppt/media/image34.png" ContentType="image/png"/>
  <Override PartName="/ppt/media/image44.jpeg" ContentType="image/jpeg"/>
  <Override PartName="/ppt/media/image9.png" ContentType="image/png"/>
  <Override PartName="/ppt/media/image39.png" ContentType="image/png"/>
  <Override PartName="/ppt/media/image41.png" ContentType="image/png"/>
  <Override PartName="/ppt/media/image12.png" ContentType="image/png"/>
  <Override PartName="/ppt/media/image30.png" ContentType="image/png"/>
  <Override PartName="/ppt/media/image42.png" ContentType="image/png"/>
  <Override PartName="/ppt/media/image31.png" ContentType="image/png"/>
  <Override PartName="/ppt/media/image29.png" ContentType="image/png"/>
  <Override PartName="/ppt/media/image43.png" ContentType="image/png"/>
  <Override PartName="/ppt/media/image13.png" ContentType="image/png"/>
  <Override PartName="/ppt/media/image37.png" ContentType="image/png"/>
  <Override PartName="/ppt/media/image38.png" ContentType="image/png"/>
  <Override PartName="/ppt/media/image8.png" ContentType="image/png"/>
  <Override PartName="/ppt/media/image11.png" ContentType="image/png"/>
  <Override PartName="/ppt/media/image18.png" ContentType="image/png"/>
  <Override PartName="/ppt/media/image6.png" ContentType="image/png"/>
  <Override PartName="/ppt/media/image36.png" ContentType="image/png"/>
  <Override PartName="/ppt/media/image40.png" ContentType="image/png"/>
  <Override PartName="/ppt/media/image4.jpeg" ContentType="image/jpeg"/>
  <Override PartName="/ppt/media/image25.png" ContentType="image/png"/>
  <Override PartName="/ppt/media/image2.png" ContentType="image/png"/>
  <Override PartName="/ppt/media/image32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5.png" ContentType="image/png"/>
  <Override PartName="/ppt/media/image35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5400" y="-7200"/>
            <a:ext cx="12189600" cy="394560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GCRF </a:t>
            </a:r>
            <a:r>
              <a:rPr b="0" i="1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African</a:t>
            </a:r>
            <a:r>
              <a:rPr b="0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SWIFT - Science for Weather Information and Forecasting Techniques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" name="Picture 7" descr=""/>
          <p:cNvPicPr/>
          <p:nvPr/>
        </p:nvPicPr>
        <p:blipFill>
          <a:blip r:embed="rId2"/>
          <a:stretch/>
        </p:blipFill>
        <p:spPr>
          <a:xfrm>
            <a:off x="10142280" y="6090120"/>
            <a:ext cx="1982880" cy="75384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5068440" y="6550200"/>
            <a:ext cx="205272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https://africanswift.org/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3" name="Picture 12" descr=""/>
          <p:cNvPicPr/>
          <p:nvPr/>
        </p:nvPicPr>
        <p:blipFill>
          <a:blip r:embed="rId3"/>
          <a:stretch/>
        </p:blipFill>
        <p:spPr>
          <a:xfrm>
            <a:off x="2122560" y="6222240"/>
            <a:ext cx="1083600" cy="621720"/>
          </a:xfrm>
          <a:prstGeom prst="rect">
            <a:avLst/>
          </a:prstGeom>
          <a:ln>
            <a:noFill/>
          </a:ln>
        </p:spPr>
      </p:pic>
      <p:pic>
        <p:nvPicPr>
          <p:cNvPr id="4" name="Picture 15" descr=""/>
          <p:cNvPicPr/>
          <p:nvPr/>
        </p:nvPicPr>
        <p:blipFill>
          <a:blip r:embed="rId4"/>
          <a:stretch/>
        </p:blipFill>
        <p:spPr>
          <a:xfrm>
            <a:off x="118440" y="6237360"/>
            <a:ext cx="1930320" cy="567360"/>
          </a:xfrm>
          <a:prstGeom prst="rect">
            <a:avLst/>
          </a:prstGeom>
          <a:ln>
            <a:noFill/>
          </a:ln>
        </p:spPr>
      </p:pic>
      <p:sp>
        <p:nvSpPr>
          <p:cNvPr id="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Cliquez pour éditer le format du texte-titre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Cliquez pour éditer le format du plan de texte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niveau de plan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Troisième niveau de plan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Quatrième niveau de plan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Cinquième niveau de plan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Sixième niveau de plan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Septième niveau de plan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5400" y="-7200"/>
            <a:ext cx="12189600" cy="394560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GCRF </a:t>
            </a:r>
            <a:r>
              <a:rPr b="0" i="1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African</a:t>
            </a:r>
            <a:r>
              <a:rPr b="0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SWIFT - Science for Weather Information and Forecasting Techniques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44" name="Picture 7" descr=""/>
          <p:cNvPicPr/>
          <p:nvPr/>
        </p:nvPicPr>
        <p:blipFill>
          <a:blip r:embed="rId2"/>
          <a:stretch/>
        </p:blipFill>
        <p:spPr>
          <a:xfrm>
            <a:off x="10142280" y="6090120"/>
            <a:ext cx="1982880" cy="753840"/>
          </a:xfrm>
          <a:prstGeom prst="rect">
            <a:avLst/>
          </a:prstGeom>
          <a:ln>
            <a:noFill/>
          </a:ln>
        </p:spPr>
      </p:pic>
      <p:sp>
        <p:nvSpPr>
          <p:cNvPr id="45" name="CustomShape 2"/>
          <p:cNvSpPr/>
          <p:nvPr/>
        </p:nvSpPr>
        <p:spPr>
          <a:xfrm>
            <a:off x="5068440" y="6550200"/>
            <a:ext cx="205272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https://africanswift.org/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46" name="Picture 12" descr=""/>
          <p:cNvPicPr/>
          <p:nvPr/>
        </p:nvPicPr>
        <p:blipFill>
          <a:blip r:embed="rId3"/>
          <a:stretch/>
        </p:blipFill>
        <p:spPr>
          <a:xfrm>
            <a:off x="2122560" y="6222240"/>
            <a:ext cx="1083600" cy="621720"/>
          </a:xfrm>
          <a:prstGeom prst="rect">
            <a:avLst/>
          </a:prstGeom>
          <a:ln>
            <a:noFill/>
          </a:ln>
        </p:spPr>
      </p:pic>
      <p:pic>
        <p:nvPicPr>
          <p:cNvPr id="47" name="Picture 15" descr=""/>
          <p:cNvPicPr/>
          <p:nvPr/>
        </p:nvPicPr>
        <p:blipFill>
          <a:blip r:embed="rId4"/>
          <a:stretch/>
        </p:blipFill>
        <p:spPr>
          <a:xfrm>
            <a:off x="118440" y="6237360"/>
            <a:ext cx="1930320" cy="567360"/>
          </a:xfrm>
          <a:prstGeom prst="rect">
            <a:avLst/>
          </a:prstGeom>
          <a:ln>
            <a:noFill/>
          </a:ln>
        </p:spPr>
      </p:pic>
      <p:sp>
        <p:nvSpPr>
          <p:cNvPr id="48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Cliquez pour éditer le format du texte-titre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Cliquez pour éditer le format du plan de texte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niveau de plan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Troisième niveau de plan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Quatrième niveau de plan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Cinquième niveau de plan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Sixième niveau de plan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Septième niveau de plan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5400" y="-7200"/>
            <a:ext cx="12189600" cy="394560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GCRF </a:t>
            </a:r>
            <a:r>
              <a:rPr b="0" i="1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African</a:t>
            </a:r>
            <a:r>
              <a:rPr b="0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SWIFT - Science for Weather Information and Forecasting Techniques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87" name="Picture 7" descr=""/>
          <p:cNvPicPr/>
          <p:nvPr/>
        </p:nvPicPr>
        <p:blipFill>
          <a:blip r:embed="rId2"/>
          <a:stretch/>
        </p:blipFill>
        <p:spPr>
          <a:xfrm>
            <a:off x="10142280" y="6090120"/>
            <a:ext cx="1982880" cy="753840"/>
          </a:xfrm>
          <a:prstGeom prst="rect">
            <a:avLst/>
          </a:prstGeom>
          <a:ln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5068440" y="6550200"/>
            <a:ext cx="205272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https://africanswift.org/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89" name="Picture 12" descr=""/>
          <p:cNvPicPr/>
          <p:nvPr/>
        </p:nvPicPr>
        <p:blipFill>
          <a:blip r:embed="rId3"/>
          <a:stretch/>
        </p:blipFill>
        <p:spPr>
          <a:xfrm>
            <a:off x="2122560" y="6222240"/>
            <a:ext cx="1083600" cy="621720"/>
          </a:xfrm>
          <a:prstGeom prst="rect">
            <a:avLst/>
          </a:prstGeom>
          <a:ln>
            <a:noFill/>
          </a:ln>
        </p:spPr>
      </p:pic>
      <p:pic>
        <p:nvPicPr>
          <p:cNvPr id="90" name="Picture 15" descr=""/>
          <p:cNvPicPr/>
          <p:nvPr/>
        </p:nvPicPr>
        <p:blipFill>
          <a:blip r:embed="rId4"/>
          <a:stretch/>
        </p:blipFill>
        <p:spPr>
          <a:xfrm>
            <a:off x="118440" y="6237360"/>
            <a:ext cx="1930320" cy="567360"/>
          </a:xfrm>
          <a:prstGeom prst="rect">
            <a:avLst/>
          </a:prstGeom>
          <a:ln>
            <a:noFill/>
          </a:ln>
        </p:spPr>
      </p:pic>
      <p:sp>
        <p:nvSpPr>
          <p:cNvPr id="91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Cliquez pour éditer le format du texte-titre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Cliquez pour éditer le format du plan de texte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niveau de plan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Troisième niveau de plan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Quatrième niveau de plan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Cinquième niveau de plan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Sixième niveau de plan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Septième niveau de plan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gif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gif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523880" y="1122480"/>
            <a:ext cx="9141480" cy="238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2"/>
          <p:cNvSpPr/>
          <p:nvPr/>
        </p:nvSpPr>
        <p:spPr>
          <a:xfrm>
            <a:off x="1523880" y="360216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3"/>
          <p:cNvSpPr/>
          <p:nvPr/>
        </p:nvSpPr>
        <p:spPr>
          <a:xfrm>
            <a:off x="3024000" y="562320"/>
            <a:ext cx="5686200" cy="44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S2S testbed updates from ACMAD</a:t>
            </a:r>
            <a:endParaRPr b="0" lang="en-GB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2800" spc="-1" strike="noStrike"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1440000" y="1226520"/>
            <a:ext cx="9286200" cy="165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Team: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SWIFT staff:   Cheikh DIONE</a:t>
            </a:r>
            <a:r>
              <a:rPr b="0" lang="en-GB" sz="20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Joshua TALIB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Elisabeth THOMSON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Victor INDASI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Users: Pascal Moudi IGRI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Ado Mpia BWAKA</a:t>
            </a:r>
            <a:r>
              <a:rPr b="0" lang="en-GB" sz="18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2016000" y="2880000"/>
            <a:ext cx="9790200" cy="108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1) African Centre of Meteorological Applications for Development, Niamey, Niger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2) Centre for Ecology and Hydrology, 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3) University of Reading, Reading, UK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4) Centre d’Application et de Prévision Climatologique de l’Afrique Centrale (CAPC-AC), Douala, Cameroon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5) World Health Organization – Inter-Country Support Team for West Africa, Ouagadougou, Burkina Faso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360000" y="4248000"/>
            <a:ext cx="2230200" cy="165420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>
            <a:off x="10152000" y="4248000"/>
            <a:ext cx="1651680" cy="173484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3"/>
          <a:stretch/>
        </p:blipFill>
        <p:spPr>
          <a:xfrm>
            <a:off x="2736000" y="4536000"/>
            <a:ext cx="2369880" cy="116712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4"/>
          <a:stretch/>
        </p:blipFill>
        <p:spPr>
          <a:xfrm>
            <a:off x="5400000" y="4745160"/>
            <a:ext cx="2374200" cy="86904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5"/>
          <a:srcRect l="281" t="47" r="264" b="73"/>
          <a:stretch/>
        </p:blipFill>
        <p:spPr>
          <a:xfrm>
            <a:off x="8172360" y="4482720"/>
            <a:ext cx="1581840" cy="1563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523880" y="1122480"/>
            <a:ext cx="9141480" cy="238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2"/>
          <p:cNvSpPr/>
          <p:nvPr/>
        </p:nvSpPr>
        <p:spPr>
          <a:xfrm>
            <a:off x="1523880" y="360216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8" name="" descr=""/>
          <p:cNvPicPr/>
          <p:nvPr/>
        </p:nvPicPr>
        <p:blipFill>
          <a:blip r:embed="rId1"/>
          <a:srcRect l="8609" t="30098" r="63027" b="30784"/>
          <a:stretch/>
        </p:blipFill>
        <p:spPr>
          <a:xfrm>
            <a:off x="5529960" y="1080000"/>
            <a:ext cx="4298040" cy="3951360"/>
          </a:xfrm>
          <a:prstGeom prst="rect">
            <a:avLst/>
          </a:prstGeom>
          <a:ln>
            <a:noFill/>
          </a:ln>
        </p:spPr>
      </p:pic>
      <p:pic>
        <p:nvPicPr>
          <p:cNvPr id="219" name="" descr=""/>
          <p:cNvPicPr/>
          <p:nvPr/>
        </p:nvPicPr>
        <p:blipFill>
          <a:blip r:embed="rId2"/>
          <a:srcRect l="26131" t="7090" r="11158" b="7083"/>
          <a:stretch/>
        </p:blipFill>
        <p:spPr>
          <a:xfrm>
            <a:off x="612000" y="1355040"/>
            <a:ext cx="4194720" cy="3827880"/>
          </a:xfrm>
          <a:prstGeom prst="rect">
            <a:avLst/>
          </a:prstGeom>
          <a:ln>
            <a:noFill/>
          </a:ln>
        </p:spPr>
      </p:pic>
      <p:sp>
        <p:nvSpPr>
          <p:cNvPr id="220" name="CustomShape 3"/>
          <p:cNvSpPr/>
          <p:nvPr/>
        </p:nvSpPr>
        <p:spPr>
          <a:xfrm>
            <a:off x="2314800" y="792000"/>
            <a:ext cx="17881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ARC2 Dataset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8065080" y="2661120"/>
            <a:ext cx="862920" cy="57888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5"/>
          <p:cNvSpPr/>
          <p:nvPr/>
        </p:nvSpPr>
        <p:spPr>
          <a:xfrm>
            <a:off x="3360240" y="5760000"/>
            <a:ext cx="5783760" cy="60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S2S forecast missed very wet conditions over Golf of Guinea and Central Africa.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1080000" y="373680"/>
            <a:ext cx="68389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S2S Forecast evaluation to identify case study and drivers</a:t>
            </a:r>
            <a:endParaRPr b="1" lang="en-GB" sz="180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3"/>
          <a:srcRect l="12098" t="75354" r="63644" b="16581"/>
          <a:stretch/>
        </p:blipFill>
        <p:spPr>
          <a:xfrm>
            <a:off x="6311520" y="4932000"/>
            <a:ext cx="3407400" cy="753480"/>
          </a:xfrm>
          <a:prstGeom prst="rect">
            <a:avLst/>
          </a:prstGeom>
          <a:ln>
            <a:noFill/>
          </a:ln>
        </p:spPr>
      </p:pic>
      <p:sp>
        <p:nvSpPr>
          <p:cNvPr id="225" name="CustomShape 7"/>
          <p:cNvSpPr/>
          <p:nvPr/>
        </p:nvSpPr>
        <p:spPr>
          <a:xfrm>
            <a:off x="9756000" y="2952000"/>
            <a:ext cx="2268000" cy="106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2a6099"/>
                </a:solidFill>
                <a:latin typeface="Arial"/>
                <a:ea typeface="DejaVu Sans"/>
              </a:rPr>
              <a:t>Pan African product supporting ACMAD bulletins</a:t>
            </a:r>
            <a:endParaRPr b="0" lang="en-GB" sz="1800" spc="-1" strike="noStrike">
              <a:solidFill>
                <a:srgbClr val="2a6099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523880" y="1122480"/>
            <a:ext cx="9141480" cy="238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2"/>
          <p:cNvSpPr/>
          <p:nvPr/>
        </p:nvSpPr>
        <p:spPr>
          <a:xfrm>
            <a:off x="1523880" y="360216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3"/>
          <p:cNvSpPr/>
          <p:nvPr/>
        </p:nvSpPr>
        <p:spPr>
          <a:xfrm>
            <a:off x="7776000" y="5616000"/>
            <a:ext cx="399132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en-GB" sz="800" spc="-1" strike="noStrike">
                <a:solidFill>
                  <a:srgbClr val="2a6099"/>
                </a:solidFill>
                <a:latin typeface="Arial"/>
                <a:ea typeface="DejaVu Sans"/>
              </a:rPr>
              <a:t>For more information on the RMM index and how to interpret its forecast please see:</a:t>
            </a:r>
            <a:endParaRPr b="0" lang="en-GB" sz="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800" spc="-1" strike="noStrike">
                <a:solidFill>
                  <a:srgbClr val="2a6099"/>
                </a:solidFill>
                <a:latin typeface="Arial"/>
                <a:ea typeface="DejaVu Sans"/>
              </a:rPr>
              <a:t>https://www.cpc.ncep.noaa.gov/products/precip/CWlink/MJO/forca.shtml</a:t>
            </a:r>
            <a:endParaRPr b="0" lang="en-GB" sz="800" spc="-1" strike="noStrike"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8050320" y="6121080"/>
            <a:ext cx="3404520" cy="43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roid Sans Fallback"/>
              </a:rPr>
              <a:t>- Phase 2: 21 - 24 April 2020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roid Sans Fallback"/>
              </a:rPr>
              <a:t>- Phase 3 : 26 - 30 April 2020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230" name="CustomShape 5"/>
          <p:cNvSpPr/>
          <p:nvPr/>
        </p:nvSpPr>
        <p:spPr>
          <a:xfrm>
            <a:off x="9260640" y="1146600"/>
            <a:ext cx="805680" cy="40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MJO</a:t>
            </a:r>
            <a:endParaRPr b="0" lang="en-GB" sz="2200" spc="-1" strike="noStrike"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rcRect l="2639" t="2639" r="7100" b="3219"/>
          <a:stretch/>
        </p:blipFill>
        <p:spPr>
          <a:xfrm>
            <a:off x="8084160" y="1640880"/>
            <a:ext cx="3569400" cy="3723120"/>
          </a:xfrm>
          <a:prstGeom prst="rect">
            <a:avLst/>
          </a:prstGeom>
          <a:ln>
            <a:noFill/>
          </a:ln>
        </p:spPr>
      </p:pic>
      <p:sp>
        <p:nvSpPr>
          <p:cNvPr id="232" name="CustomShape 6"/>
          <p:cNvSpPr/>
          <p:nvPr/>
        </p:nvSpPr>
        <p:spPr>
          <a:xfrm>
            <a:off x="2080080" y="1124280"/>
            <a:ext cx="353520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Gulf of Guinea 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roid Sans Fallback"/>
              </a:rPr>
              <a:t>X[10W-10E] ; Y[2N-12N]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233" name="CustomShape 7"/>
          <p:cNvSpPr/>
          <p:nvPr/>
        </p:nvSpPr>
        <p:spPr>
          <a:xfrm>
            <a:off x="2595960" y="4008600"/>
            <a:ext cx="25153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Kenya 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roid Sans Fallback"/>
              </a:rPr>
              <a:t>X[32E-45E] &amp; Y[5S-5N]</a:t>
            </a:r>
            <a:endParaRPr b="0" lang="en-GB" sz="1200" spc="-1" strike="noStrike">
              <a:latin typeface="Arial"/>
            </a:endParaRPr>
          </a:p>
        </p:txBody>
      </p:sp>
      <p:grpSp>
        <p:nvGrpSpPr>
          <p:cNvPr id="234" name="Group 8"/>
          <p:cNvGrpSpPr/>
          <p:nvPr/>
        </p:nvGrpSpPr>
        <p:grpSpPr>
          <a:xfrm>
            <a:off x="5339160" y="2358720"/>
            <a:ext cx="2673000" cy="2034720"/>
            <a:chOff x="5339160" y="2358720"/>
            <a:chExt cx="2673000" cy="2034720"/>
          </a:xfrm>
        </p:grpSpPr>
        <p:pic>
          <p:nvPicPr>
            <p:cNvPr id="235" name="" descr=""/>
            <p:cNvPicPr/>
            <p:nvPr/>
          </p:nvPicPr>
          <p:blipFill>
            <a:blip r:embed="rId2"/>
            <a:srcRect l="26131" t="7090" r="11158" b="7083"/>
            <a:stretch/>
          </p:blipFill>
          <p:spPr>
            <a:xfrm>
              <a:off x="5339160" y="2358720"/>
              <a:ext cx="2673000" cy="2034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6" name="CustomShape 9"/>
            <p:cNvSpPr/>
            <p:nvPr/>
          </p:nvSpPr>
          <p:spPr>
            <a:xfrm>
              <a:off x="5704560" y="3105720"/>
              <a:ext cx="747720" cy="179640"/>
            </a:xfrm>
            <a:prstGeom prst="rect">
              <a:avLst/>
            </a:prstGeom>
            <a:noFill/>
            <a:ln w="360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CustomShape 10"/>
            <p:cNvSpPr/>
            <p:nvPr/>
          </p:nvSpPr>
          <p:spPr>
            <a:xfrm>
              <a:off x="6952320" y="3217320"/>
              <a:ext cx="287280" cy="280800"/>
            </a:xfrm>
            <a:prstGeom prst="rect">
              <a:avLst/>
            </a:prstGeom>
            <a:noFill/>
            <a:ln w="360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8" name="CustomShape 11"/>
          <p:cNvSpPr/>
          <p:nvPr/>
        </p:nvSpPr>
        <p:spPr>
          <a:xfrm>
            <a:off x="5199840" y="5328360"/>
            <a:ext cx="2376000" cy="61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Most wet third dekad of April since 2000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39" name="CustomShape 12"/>
          <p:cNvSpPr/>
          <p:nvPr/>
        </p:nvSpPr>
        <p:spPr>
          <a:xfrm>
            <a:off x="9481680" y="3886200"/>
            <a:ext cx="977760" cy="54072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0" name="Group 13"/>
          <p:cNvGrpSpPr/>
          <p:nvPr/>
        </p:nvGrpSpPr>
        <p:grpSpPr>
          <a:xfrm>
            <a:off x="1584360" y="4356360"/>
            <a:ext cx="3703680" cy="2304720"/>
            <a:chOff x="1584360" y="4356360"/>
            <a:chExt cx="3703680" cy="2304720"/>
          </a:xfrm>
        </p:grpSpPr>
        <p:pic>
          <p:nvPicPr>
            <p:cNvPr id="241" name="" descr=""/>
            <p:cNvPicPr/>
            <p:nvPr/>
          </p:nvPicPr>
          <p:blipFill>
            <a:blip r:embed="rId3"/>
            <a:stretch/>
          </p:blipFill>
          <p:spPr>
            <a:xfrm>
              <a:off x="1584360" y="4356360"/>
              <a:ext cx="3703680" cy="2304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2" name="CustomShape 14"/>
            <p:cNvSpPr/>
            <p:nvPr/>
          </p:nvSpPr>
          <p:spPr>
            <a:xfrm>
              <a:off x="4578840" y="5002920"/>
              <a:ext cx="470880" cy="331200"/>
            </a:xfrm>
            <a:prstGeom prst="ellipse">
              <a:avLst/>
            </a:prstGeom>
            <a:noFill/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43" name="" descr=""/>
          <p:cNvPicPr/>
          <p:nvPr/>
        </p:nvPicPr>
        <p:blipFill>
          <a:blip r:embed="rId4"/>
          <a:stretch/>
        </p:blipFill>
        <p:spPr>
          <a:xfrm>
            <a:off x="1637640" y="1476360"/>
            <a:ext cx="3571200" cy="2677680"/>
          </a:xfrm>
          <a:prstGeom prst="rect">
            <a:avLst/>
          </a:prstGeom>
          <a:ln>
            <a:noFill/>
          </a:ln>
        </p:spPr>
      </p:pic>
      <p:sp>
        <p:nvSpPr>
          <p:cNvPr id="244" name="CustomShape 15"/>
          <p:cNvSpPr/>
          <p:nvPr/>
        </p:nvSpPr>
        <p:spPr>
          <a:xfrm>
            <a:off x="4528080" y="2111400"/>
            <a:ext cx="470880" cy="331200"/>
          </a:xfrm>
          <a:prstGeom prst="ellipse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Line 16"/>
          <p:cNvSpPr/>
          <p:nvPr/>
        </p:nvSpPr>
        <p:spPr>
          <a:xfrm flipH="1" flipV="1">
            <a:off x="4934520" y="2358720"/>
            <a:ext cx="1041840" cy="7470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Line 17"/>
          <p:cNvSpPr/>
          <p:nvPr/>
        </p:nvSpPr>
        <p:spPr>
          <a:xfrm flipH="1">
            <a:off x="4938120" y="3499200"/>
            <a:ext cx="2118240" cy="1654200"/>
          </a:xfrm>
          <a:prstGeom prst="line">
            <a:avLst/>
          </a:prstGeom>
          <a:ln w="36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8"/>
          <p:cNvSpPr/>
          <p:nvPr/>
        </p:nvSpPr>
        <p:spPr>
          <a:xfrm>
            <a:off x="792000" y="504000"/>
            <a:ext cx="68389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S2S Forecast evaluation to identify case study and drivers</a:t>
            </a:r>
            <a:endParaRPr b="1" lang="en-GB" sz="1800" spc="-1" strike="noStrike">
              <a:latin typeface="Arial"/>
            </a:endParaRPr>
          </a:p>
        </p:txBody>
      </p:sp>
      <p:graphicFrame>
        <p:nvGraphicFramePr>
          <p:cNvPr id="248" name="Table 19"/>
          <p:cNvGraphicFramePr/>
          <p:nvPr/>
        </p:nvGraphicFramePr>
        <p:xfrm>
          <a:off x="108000" y="5076000"/>
          <a:ext cx="4366800" cy="548280"/>
        </p:xfrm>
        <a:graphic>
          <a:graphicData uri="http://schemas.openxmlformats.org/drawingml/2006/table">
            <a:tbl>
              <a:tblPr/>
              <a:tblGrid>
                <a:gridCol w="712080"/>
                <a:gridCol w="745920"/>
                <a:gridCol w="823680"/>
                <a:gridCol w="780120"/>
                <a:gridCol w="1305360"/>
              </a:tblGrid>
              <a:tr h="548640">
                <a:tc>
                  <a:txBody>
                    <a:bodyPr lIns="3600" rIns="3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April 2020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3600" marR="360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3600" rIns="3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GB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Kenya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3600" marR="360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3600" rIns="3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000" spc="-1" strike="noStrike">
                          <a:latin typeface="Times New Roman"/>
                        </a:rPr>
                        <a:t>floods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3600" marR="360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3600" rIns="3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deaths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3600" marR="360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3600" rIns="3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000" spc="-1" strike="noStrike">
                          <a:latin typeface="Times New Roman"/>
                        </a:rPr>
                        <a:t>flooding in western and eastern counties, floodlist.com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3600" marR="3600">
                    <a:lnL w="5760">
                      <a:solidFill>
                        <a:srgbClr val="ffffff"/>
                      </a:solidFill>
                    </a:lnL>
                    <a:lnR w="5760">
                      <a:solidFill>
                        <a:srgbClr val="ffffff"/>
                      </a:solidFill>
                    </a:lnR>
                    <a:lnT w="5760">
                      <a:solidFill>
                        <a:srgbClr val="ffffff"/>
                      </a:solidFill>
                    </a:lnT>
                    <a:lnB w="576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0" y="0"/>
            <a:ext cx="12189600" cy="394560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GCRF </a:t>
            </a:r>
            <a:r>
              <a:rPr b="0" i="1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African</a:t>
            </a:r>
            <a:r>
              <a:rPr b="0" lang="en-GB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SWIFT - Science for Weather Information and Forecasting Techniques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250" name="Picture 6" descr=""/>
          <p:cNvPicPr/>
          <p:nvPr/>
        </p:nvPicPr>
        <p:blipFill>
          <a:blip r:embed="rId1"/>
          <a:stretch/>
        </p:blipFill>
        <p:spPr>
          <a:xfrm>
            <a:off x="10206360" y="6101640"/>
            <a:ext cx="1982880" cy="75384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5068440" y="6550200"/>
            <a:ext cx="205272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https://africanswift.org/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2808000" y="5688000"/>
            <a:ext cx="7138800" cy="2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000" spc="-1" strike="noStrike">
                <a:solidFill>
                  <a:srgbClr val="000000"/>
                </a:solidFill>
                <a:latin typeface="Calibri"/>
                <a:ea typeface="DejaVu Sans"/>
              </a:rPr>
              <a:t>This work was supported by UK Research and Innovation as part of the Global Challenges Research Fund, grant number NE/P021077/1. </a:t>
            </a:r>
            <a:endParaRPr b="0" lang="en-GB" sz="1000" spc="-1" strike="noStrike"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216000" y="1800000"/>
            <a:ext cx="11951640" cy="319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Identification of typical case study over Central Africa to be documented in co-production and West and East Africa in general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Analysis of the predictability (week 1 -4) of climate metrics favoring the meningitis outbreak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Develop news useful products to WHO (probability of heat waves), to CAPC-AC (IFS)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Documents on new operational products and operational best practice for the meningitis bulletin</a:t>
            </a:r>
            <a:r>
              <a:rPr b="0" lang="en-GB" sz="1800" spc="-1" strike="noStrike">
                <a:solidFill>
                  <a:srgbClr val="c9211e"/>
                </a:solidFill>
                <a:latin typeface="Arial"/>
                <a:ea typeface="DejaVu Sans"/>
              </a:rPr>
              <a:t>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Plan to  Give during the WHO annual meeting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October/november the status of the climate information for the coming dry season about the meningitis outbreak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3600000" y="806040"/>
            <a:ext cx="22309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Future works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1523880" y="1122480"/>
            <a:ext cx="9141480" cy="238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2"/>
          <p:cNvSpPr/>
          <p:nvPr/>
        </p:nvSpPr>
        <p:spPr>
          <a:xfrm>
            <a:off x="1584000" y="360216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3"/>
          <p:cNvSpPr/>
          <p:nvPr/>
        </p:nvSpPr>
        <p:spPr>
          <a:xfrm>
            <a:off x="1523880" y="1122480"/>
            <a:ext cx="9141480" cy="238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4"/>
          <p:cNvSpPr/>
          <p:nvPr/>
        </p:nvSpPr>
        <p:spPr>
          <a:xfrm>
            <a:off x="6001920" y="2792880"/>
            <a:ext cx="179280" cy="23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3384000" y="582480"/>
            <a:ext cx="4174560" cy="313056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2"/>
          <a:stretch/>
        </p:blipFill>
        <p:spPr>
          <a:xfrm>
            <a:off x="7635240" y="2592000"/>
            <a:ext cx="4244400" cy="2446560"/>
          </a:xfrm>
          <a:prstGeom prst="rect">
            <a:avLst/>
          </a:prstGeom>
          <a:ln>
            <a:noFill/>
          </a:ln>
        </p:spPr>
      </p:pic>
      <p:sp>
        <p:nvSpPr>
          <p:cNvPr id="145" name="CustomShape 5"/>
          <p:cNvSpPr/>
          <p:nvPr/>
        </p:nvSpPr>
        <p:spPr>
          <a:xfrm>
            <a:off x="288000" y="2318760"/>
            <a:ext cx="3095640" cy="70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Testbed kickoff at Ngong in November 2019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46" name="CustomShape 6"/>
          <p:cNvSpPr/>
          <p:nvPr/>
        </p:nvSpPr>
        <p:spPr>
          <a:xfrm>
            <a:off x="7128000" y="5616000"/>
            <a:ext cx="5039640" cy="3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Arial"/>
              </a:rPr>
              <a:t>WHO key user of the weekly meningitis bulletin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47" name="CustomShape 7"/>
          <p:cNvSpPr/>
          <p:nvPr/>
        </p:nvSpPr>
        <p:spPr>
          <a:xfrm>
            <a:off x="7912080" y="5184000"/>
            <a:ext cx="2239920" cy="40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c9211e"/>
                </a:solidFill>
                <a:latin typeface="Arial"/>
              </a:rPr>
              <a:t>Health sector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148" name="CustomShape 8"/>
          <p:cNvSpPr/>
          <p:nvPr/>
        </p:nvSpPr>
        <p:spPr>
          <a:xfrm>
            <a:off x="360000" y="4181040"/>
            <a:ext cx="5759640" cy="49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c9211e"/>
                </a:solidFill>
                <a:latin typeface="Arial"/>
              </a:rPr>
              <a:t>Meteorological applications of S2S data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149" name="CustomShape 9"/>
          <p:cNvSpPr/>
          <p:nvPr/>
        </p:nvSpPr>
        <p:spPr>
          <a:xfrm>
            <a:off x="216000" y="4721760"/>
            <a:ext cx="5327640" cy="8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CAPC-AC key user of the s2s products: precipitation, wind, instability index, probability of extreme events, soil moisture etc.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50" name="CustomShape 10"/>
          <p:cNvSpPr/>
          <p:nvPr/>
        </p:nvSpPr>
        <p:spPr>
          <a:xfrm>
            <a:off x="8784000" y="1584000"/>
            <a:ext cx="259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Co-production plan with CAPC-AC at Ngong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838080" y="457200"/>
            <a:ext cx="10513080" cy="12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2"/>
          <p:cNvSpPr/>
          <p:nvPr/>
        </p:nvSpPr>
        <p:spPr>
          <a:xfrm>
            <a:off x="838080" y="1825560"/>
            <a:ext cx="10513080" cy="434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"/>
          <p:cNvSpPr/>
          <p:nvPr/>
        </p:nvSpPr>
        <p:spPr>
          <a:xfrm>
            <a:off x="2592000" y="504000"/>
            <a:ext cx="38149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00000"/>
                </a:solidFill>
                <a:latin typeface="Arial"/>
                <a:ea typeface="DejaVu Sans"/>
              </a:rPr>
              <a:t>ACMAD Users: CAPC-AC</a:t>
            </a:r>
            <a:endParaRPr b="0" lang="en-GB" sz="220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rcRect l="3718" t="47" r="3272" b="73"/>
          <a:stretch/>
        </p:blipFill>
        <p:spPr>
          <a:xfrm>
            <a:off x="10044000" y="216000"/>
            <a:ext cx="1727280" cy="2044800"/>
          </a:xfrm>
          <a:prstGeom prst="rect">
            <a:avLst/>
          </a:prstGeom>
          <a:ln>
            <a:noFill/>
          </a:ln>
        </p:spPr>
      </p:pic>
      <p:sp>
        <p:nvSpPr>
          <p:cNvPr id="155" name="CustomShape 4"/>
          <p:cNvSpPr/>
          <p:nvPr/>
        </p:nvSpPr>
        <p:spPr>
          <a:xfrm>
            <a:off x="72000" y="1152000"/>
            <a:ext cx="9215280" cy="62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Dr Pascal Moudi IGRI,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Numerical Weather Prediction Expert, Engeneer in Applied Meteorology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1515240" y="2223000"/>
            <a:ext cx="2444040" cy="3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6"/>
          <p:cNvSpPr/>
          <p:nvPr/>
        </p:nvSpPr>
        <p:spPr>
          <a:xfrm>
            <a:off x="144000" y="2736000"/>
            <a:ext cx="6263640" cy="162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Design , production and dissimination of </a:t>
            </a:r>
            <a:r>
              <a:rPr b="1" i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weather and climate information and services to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public and private sector and government in the ECCAS region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Training center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on research and operationnal in atmospheric and environmental sciences, and climatology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  <a:ea typeface="DejaVu Sans"/>
              </a:rPr>
              <a:t>Youngest RCC in Africa need  support to acces to climate data and information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6616080" y="2160000"/>
            <a:ext cx="5575320" cy="3887280"/>
          </a:xfrm>
          <a:prstGeom prst="rect">
            <a:avLst/>
          </a:prstGeom>
          <a:ln>
            <a:noFill/>
          </a:ln>
        </p:spPr>
      </p:pic>
      <p:sp>
        <p:nvSpPr>
          <p:cNvPr id="159" name="CustomShape 7"/>
          <p:cNvSpPr/>
          <p:nvPr/>
        </p:nvSpPr>
        <p:spPr>
          <a:xfrm>
            <a:off x="1800000" y="2304000"/>
            <a:ext cx="3024000" cy="3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CAPC-AC Missions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523880" y="1122480"/>
            <a:ext cx="9141480" cy="238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2"/>
          <p:cNvSpPr/>
          <p:nvPr/>
        </p:nvSpPr>
        <p:spPr>
          <a:xfrm>
            <a:off x="1523880" y="360216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3"/>
          <p:cNvSpPr/>
          <p:nvPr/>
        </p:nvSpPr>
        <p:spPr>
          <a:xfrm>
            <a:off x="1080000" y="517680"/>
            <a:ext cx="871128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S2S products developed and dissimated to CAPC-AC</a:t>
            </a:r>
            <a:endParaRPr b="1" lang="en-GB" sz="180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1"/>
          <a:srcRect l="10584" t="7316" r="8922" b="16240"/>
          <a:stretch/>
        </p:blipFill>
        <p:spPr>
          <a:xfrm>
            <a:off x="288000" y="1491480"/>
            <a:ext cx="5831280" cy="3691800"/>
          </a:xfrm>
          <a:prstGeom prst="rect">
            <a:avLst/>
          </a:prstGeom>
          <a:ln>
            <a:noFill/>
          </a:ln>
        </p:spPr>
      </p:pic>
      <p:pic>
        <p:nvPicPr>
          <p:cNvPr id="164" name="" descr=""/>
          <p:cNvPicPr/>
          <p:nvPr/>
        </p:nvPicPr>
        <p:blipFill>
          <a:blip r:embed="rId2"/>
          <a:srcRect l="3586" t="13415" r="4721" b="3642"/>
          <a:stretch/>
        </p:blipFill>
        <p:spPr>
          <a:xfrm>
            <a:off x="6247080" y="1512000"/>
            <a:ext cx="5848200" cy="3526200"/>
          </a:xfrm>
          <a:prstGeom prst="rect">
            <a:avLst/>
          </a:prstGeom>
          <a:ln>
            <a:noFill/>
          </a:ln>
        </p:spPr>
      </p:pic>
      <p:sp>
        <p:nvSpPr>
          <p:cNvPr id="165" name="CustomShape 4"/>
          <p:cNvSpPr/>
          <p:nvPr/>
        </p:nvSpPr>
        <p:spPr>
          <a:xfrm>
            <a:off x="792000" y="1008000"/>
            <a:ext cx="5039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Weekly precipitation anomaly (week 1 to 3 )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66" name="CustomShape 5"/>
          <p:cNvSpPr/>
          <p:nvPr/>
        </p:nvSpPr>
        <p:spPr>
          <a:xfrm>
            <a:off x="6336000" y="949680"/>
            <a:ext cx="568764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Weekly probability of extreme events (week 1 to 3 )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523880" y="1122480"/>
            <a:ext cx="9141480" cy="238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2"/>
          <p:cNvSpPr/>
          <p:nvPr/>
        </p:nvSpPr>
        <p:spPr>
          <a:xfrm>
            <a:off x="1523880" y="360216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3"/>
          <p:cNvSpPr/>
          <p:nvPr/>
        </p:nvSpPr>
        <p:spPr>
          <a:xfrm>
            <a:off x="1080000" y="445680"/>
            <a:ext cx="871128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S2S products developed and dissimated to CAPC-AC</a:t>
            </a:r>
            <a:endParaRPr b="1" lang="en-GB" sz="1800" spc="-1" strike="noStrike">
              <a:latin typeface="Arial"/>
            </a:endParaRPr>
          </a:p>
        </p:txBody>
      </p:sp>
      <p:sp>
        <p:nvSpPr>
          <p:cNvPr id="170" name="CustomShape 4"/>
          <p:cNvSpPr/>
          <p:nvPr/>
        </p:nvSpPr>
        <p:spPr>
          <a:xfrm>
            <a:off x="792000" y="900000"/>
            <a:ext cx="5039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Weekly U10 anomaly (week 1 to 3 )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71" name="CustomShape 5"/>
          <p:cNvSpPr/>
          <p:nvPr/>
        </p:nvSpPr>
        <p:spPr>
          <a:xfrm>
            <a:off x="6336000" y="949680"/>
            <a:ext cx="5039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Weekly V10 anomaly (week 1 to 3 )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72" name="CustomShape 6"/>
          <p:cNvSpPr/>
          <p:nvPr/>
        </p:nvSpPr>
        <p:spPr>
          <a:xfrm>
            <a:off x="504360" y="3650040"/>
            <a:ext cx="5039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Weekly MSL anomaly (week 1 to 3 )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73" name="CustomShape 7"/>
          <p:cNvSpPr/>
          <p:nvPr/>
        </p:nvSpPr>
        <p:spPr>
          <a:xfrm>
            <a:off x="6336000" y="3721680"/>
            <a:ext cx="5039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Weekly CAPE anomaly (week 1 to 3 )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rcRect l="10404" t="3140" r="9101" b="14956"/>
          <a:stretch/>
        </p:blipFill>
        <p:spPr>
          <a:xfrm>
            <a:off x="72000" y="1310040"/>
            <a:ext cx="5760000" cy="2237760"/>
          </a:xfrm>
          <a:prstGeom prst="rect">
            <a:avLst/>
          </a:prstGeom>
          <a:ln>
            <a:noFill/>
          </a:ln>
        </p:spPr>
      </p:pic>
      <p:pic>
        <p:nvPicPr>
          <p:cNvPr id="175" name="" descr=""/>
          <p:cNvPicPr/>
          <p:nvPr/>
        </p:nvPicPr>
        <p:blipFill>
          <a:blip r:embed="rId2"/>
          <a:srcRect l="9797" t="3145" r="9009" b="14956"/>
          <a:stretch/>
        </p:blipFill>
        <p:spPr>
          <a:xfrm>
            <a:off x="360" y="4032000"/>
            <a:ext cx="6119640" cy="2448000"/>
          </a:xfrm>
          <a:prstGeom prst="rect">
            <a:avLst/>
          </a:prstGeom>
          <a:ln>
            <a:noFill/>
          </a:ln>
        </p:spPr>
      </p:pic>
      <p:pic>
        <p:nvPicPr>
          <p:cNvPr id="176" name="" descr=""/>
          <p:cNvPicPr/>
          <p:nvPr/>
        </p:nvPicPr>
        <p:blipFill>
          <a:blip r:embed="rId3"/>
          <a:srcRect l="10495" t="4198" r="8310" b="14956"/>
          <a:stretch/>
        </p:blipFill>
        <p:spPr>
          <a:xfrm>
            <a:off x="6300360" y="1368000"/>
            <a:ext cx="5795640" cy="2016000"/>
          </a:xfrm>
          <a:prstGeom prst="rect">
            <a:avLst/>
          </a:prstGeom>
          <a:ln>
            <a:noFill/>
          </a:ln>
        </p:spPr>
      </p:pic>
      <p:pic>
        <p:nvPicPr>
          <p:cNvPr id="177" name="" descr=""/>
          <p:cNvPicPr/>
          <p:nvPr/>
        </p:nvPicPr>
        <p:blipFill>
          <a:blip r:embed="rId4"/>
          <a:srcRect l="10495" t="4198" r="9009" b="13907"/>
          <a:stretch/>
        </p:blipFill>
        <p:spPr>
          <a:xfrm>
            <a:off x="6273720" y="4176000"/>
            <a:ext cx="5750280" cy="2242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1523880" y="1122480"/>
            <a:ext cx="9141480" cy="238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2"/>
          <p:cNvSpPr/>
          <p:nvPr/>
        </p:nvSpPr>
        <p:spPr>
          <a:xfrm>
            <a:off x="1080000" y="409680"/>
            <a:ext cx="871128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S2S products developed and dissimated to CAPC-AC</a:t>
            </a:r>
            <a:endParaRPr b="1" lang="en-GB" sz="1800" spc="-1" strike="noStrike"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144000" y="1008000"/>
            <a:ext cx="5687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Weekly Soil moisture anomaly at 20 cm (week 1 to 3 )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6336000" y="949680"/>
            <a:ext cx="585576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Weekly dew point temperature anomaly at   2 m (week 1 to 3 ) 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82" name="CustomShape 5"/>
          <p:cNvSpPr/>
          <p:nvPr/>
        </p:nvSpPr>
        <p:spPr>
          <a:xfrm>
            <a:off x="6912000" y="3693600"/>
            <a:ext cx="5687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Weekly temperature anomaly at 2 m (week 1 to 3 )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83" name="CustomShape 6"/>
          <p:cNvSpPr/>
          <p:nvPr/>
        </p:nvSpPr>
        <p:spPr>
          <a:xfrm>
            <a:off x="144000" y="3672000"/>
            <a:ext cx="5687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Weekly OLR anomaly (week 1 to 3 )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rcRect l="9705" t="3346" r="7001" b="14956"/>
          <a:stretch/>
        </p:blipFill>
        <p:spPr>
          <a:xfrm>
            <a:off x="6408000" y="1252080"/>
            <a:ext cx="5688000" cy="2347920"/>
          </a:xfrm>
          <a:prstGeom prst="rect">
            <a:avLst/>
          </a:prstGeom>
          <a:ln>
            <a:noFill/>
          </a:ln>
        </p:spPr>
      </p:pic>
      <p:pic>
        <p:nvPicPr>
          <p:cNvPr id="185" name="" descr=""/>
          <p:cNvPicPr/>
          <p:nvPr/>
        </p:nvPicPr>
        <p:blipFill>
          <a:blip r:embed="rId2"/>
          <a:srcRect l="7605" t="4193" r="5600" b="18110"/>
          <a:stretch/>
        </p:blipFill>
        <p:spPr>
          <a:xfrm>
            <a:off x="32040" y="1460520"/>
            <a:ext cx="6051960" cy="204696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3"/>
          <a:srcRect l="10407" t="4454" r="9101" b="14700"/>
          <a:stretch/>
        </p:blipFill>
        <p:spPr>
          <a:xfrm>
            <a:off x="6408000" y="4043160"/>
            <a:ext cx="5616000" cy="2004840"/>
          </a:xfrm>
          <a:prstGeom prst="rect">
            <a:avLst/>
          </a:prstGeom>
          <a:ln>
            <a:noFill/>
          </a:ln>
        </p:spPr>
      </p:pic>
      <p:pic>
        <p:nvPicPr>
          <p:cNvPr id="187" name="" descr=""/>
          <p:cNvPicPr/>
          <p:nvPr/>
        </p:nvPicPr>
        <p:blipFill>
          <a:blip r:embed="rId4"/>
          <a:srcRect l="9797" t="4454" r="9009" b="14700"/>
          <a:stretch/>
        </p:blipFill>
        <p:spPr>
          <a:xfrm>
            <a:off x="72000" y="4017600"/>
            <a:ext cx="5832000" cy="2203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838080" y="457200"/>
            <a:ext cx="10513080" cy="12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2"/>
          <p:cNvSpPr/>
          <p:nvPr/>
        </p:nvSpPr>
        <p:spPr>
          <a:xfrm>
            <a:off x="838080" y="1825560"/>
            <a:ext cx="10513080" cy="434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3"/>
          <p:cNvSpPr/>
          <p:nvPr/>
        </p:nvSpPr>
        <p:spPr>
          <a:xfrm>
            <a:off x="2592000" y="504000"/>
            <a:ext cx="38149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ACMAD Users: WHO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8640" y="2598120"/>
            <a:ext cx="7478640" cy="341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Coordinating immunization by providing technical support to West African  countries in planning, implementing and monitoring/evaluating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Supporting countries on Supplemental Immunization Activities, Vaccine and Preventable Disease Surveillance.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Alerting countries especially the 26 countries of the meningitis belt to prepare for meningitis epidemics and respond to them adequately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Providing technical assistance to countries affected by meningitis outbreaks during the dry season.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10011600" y="496440"/>
            <a:ext cx="1651680" cy="1734840"/>
          </a:xfrm>
          <a:prstGeom prst="rect">
            <a:avLst/>
          </a:prstGeom>
          <a:ln>
            <a:noFill/>
          </a:ln>
        </p:spPr>
      </p:pic>
      <p:sp>
        <p:nvSpPr>
          <p:cNvPr id="193" name="CustomShape 5"/>
          <p:cNvSpPr/>
          <p:nvPr/>
        </p:nvSpPr>
        <p:spPr>
          <a:xfrm>
            <a:off x="216000" y="1130400"/>
            <a:ext cx="7991280" cy="88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  <a:ea typeface="Droid Sans Fallback"/>
              </a:rPr>
              <a:t>Dr Ado Bwaka –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 Vaccine Preventable Diseases/Polio Eradication Programme Team Leader, Inter-Country Support Team (IST) </a:t>
            </a:r>
            <a:r>
              <a:rPr b="1" i="1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West Africa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roid Sans Fallback"/>
              </a:rPr>
              <a:t>, World Health Organization (WHO)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94" name="CustomShape 6"/>
          <p:cNvSpPr/>
          <p:nvPr/>
        </p:nvSpPr>
        <p:spPr>
          <a:xfrm>
            <a:off x="2160000" y="2232000"/>
            <a:ext cx="2375280" cy="37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Missions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95" name="CustomShape 7"/>
          <p:cNvSpPr/>
          <p:nvPr/>
        </p:nvSpPr>
        <p:spPr>
          <a:xfrm>
            <a:off x="8784000" y="2472840"/>
            <a:ext cx="256716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Week 1-19 &amp; 2009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7560000" y="2833560"/>
            <a:ext cx="4535280" cy="2998440"/>
          </a:xfrm>
          <a:prstGeom prst="rect">
            <a:avLst/>
          </a:prstGeom>
          <a:ln>
            <a:noFill/>
          </a:ln>
        </p:spPr>
      </p:pic>
      <p:sp>
        <p:nvSpPr>
          <p:cNvPr id="197" name="CustomShape 8"/>
          <p:cNvSpPr/>
          <p:nvPr/>
        </p:nvSpPr>
        <p:spPr>
          <a:xfrm>
            <a:off x="7200000" y="5832000"/>
            <a:ext cx="4823280" cy="28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c9211e"/>
                </a:solidFill>
                <a:latin typeface="Arial"/>
                <a:ea typeface="DejaVu Sans"/>
              </a:rPr>
              <a:t>Reported meningitis cases during week 1 to 19 in 2009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1523880" y="1122480"/>
            <a:ext cx="9141480" cy="238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2"/>
          <p:cNvSpPr/>
          <p:nvPr/>
        </p:nvSpPr>
        <p:spPr>
          <a:xfrm>
            <a:off x="1523880" y="360216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3"/>
          <p:cNvSpPr/>
          <p:nvPr/>
        </p:nvSpPr>
        <p:spPr>
          <a:xfrm>
            <a:off x="2664000" y="396000"/>
            <a:ext cx="8135640" cy="3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S2S data to support the weekly meningitis bulletin dissiminated to WHO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7340400" y="2160000"/>
            <a:ext cx="4840200" cy="266328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2"/>
          <a:srcRect l="23886" t="0" r="7124" b="12415"/>
          <a:stretch/>
        </p:blipFill>
        <p:spPr>
          <a:xfrm>
            <a:off x="518040" y="786240"/>
            <a:ext cx="2721240" cy="2669040"/>
          </a:xfrm>
          <a:prstGeom prst="rect">
            <a:avLst/>
          </a:prstGeom>
          <a:ln>
            <a:noFill/>
          </a:ln>
        </p:spPr>
      </p:pic>
      <p:sp>
        <p:nvSpPr>
          <p:cNvPr id="203" name="CustomShape 4"/>
          <p:cNvSpPr/>
          <p:nvPr/>
        </p:nvSpPr>
        <p:spPr>
          <a:xfrm>
            <a:off x="6336360" y="3094560"/>
            <a:ext cx="948600" cy="963720"/>
          </a:xfrm>
          <a:prstGeom prst="curvedConnector3">
            <a:avLst>
              <a:gd name="adj1" fmla="val 50000"/>
            </a:avLst>
          </a:prstGeom>
          <a:noFill/>
          <a:ln w="72000">
            <a:solidFill>
              <a:srgbClr val="3465a4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04" name="" descr=""/>
          <p:cNvPicPr/>
          <p:nvPr/>
        </p:nvPicPr>
        <p:blipFill>
          <a:blip r:embed="rId3"/>
          <a:srcRect l="25776" t="5620" r="7124" b="11198"/>
          <a:stretch/>
        </p:blipFill>
        <p:spPr>
          <a:xfrm>
            <a:off x="372960" y="3446280"/>
            <a:ext cx="2866320" cy="274500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4"/>
          <a:srcRect l="23886" t="0" r="6179" b="11192"/>
          <a:stretch/>
        </p:blipFill>
        <p:spPr>
          <a:xfrm>
            <a:off x="3168000" y="1800000"/>
            <a:ext cx="3081240" cy="3022920"/>
          </a:xfrm>
          <a:prstGeom prst="rect">
            <a:avLst/>
          </a:prstGeom>
          <a:ln>
            <a:noFill/>
          </a:ln>
        </p:spPr>
      </p:pic>
      <p:sp>
        <p:nvSpPr>
          <p:cNvPr id="206" name="Line 5"/>
          <p:cNvSpPr/>
          <p:nvPr/>
        </p:nvSpPr>
        <p:spPr>
          <a:xfrm>
            <a:off x="6192000" y="864000"/>
            <a:ext cx="72000" cy="5760000"/>
          </a:xfrm>
          <a:prstGeom prst="line">
            <a:avLst/>
          </a:prstGeom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6"/>
          <p:cNvSpPr/>
          <p:nvPr/>
        </p:nvSpPr>
        <p:spPr>
          <a:xfrm>
            <a:off x="3312000" y="5328000"/>
            <a:ext cx="2519280" cy="76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c9211e"/>
                </a:solidFill>
                <a:latin typeface="Arial"/>
                <a:ea typeface="DejaVu Sans"/>
              </a:rPr>
              <a:t>+ surface dust concentrations  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6696000" y="5085720"/>
            <a:ext cx="5399280" cy="60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i="1" lang="en-GB" sz="1800" spc="-1" strike="noStrike">
                <a:solidFill>
                  <a:srgbClr val="2a6099"/>
                </a:solidFill>
                <a:latin typeface="Arial"/>
                <a:ea typeface="DejaVu Sans"/>
              </a:rPr>
              <a:t>Since 12 February 2020, 18 bulletins shared by email to WHO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2952000" y="864000"/>
            <a:ext cx="28072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ECMWF fore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cast 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1523880" y="3602160"/>
            <a:ext cx="9141480" cy="165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2"/>
          <p:cNvSpPr/>
          <p:nvPr/>
        </p:nvSpPr>
        <p:spPr>
          <a:xfrm>
            <a:off x="1080000" y="517680"/>
            <a:ext cx="68389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S2S Forecast evaluation to identify case study and drivers</a:t>
            </a:r>
            <a:endParaRPr b="1" lang="en-GB" sz="1800" spc="-1" strike="noStrike"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1943280" y="1541880"/>
            <a:ext cx="17881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ARC2 Dataset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5869080" y="1485360"/>
            <a:ext cx="3843000" cy="4955760"/>
          </a:xfrm>
          <a:prstGeom prst="rect">
            <a:avLst/>
          </a:prstGeom>
          <a:ln>
            <a:noFill/>
          </a:ln>
        </p:spPr>
      </p:pic>
      <p:pic>
        <p:nvPicPr>
          <p:cNvPr id="214" name="" descr=""/>
          <p:cNvPicPr/>
          <p:nvPr/>
        </p:nvPicPr>
        <p:blipFill>
          <a:blip r:embed="rId2"/>
          <a:srcRect l="26131" t="7090" r="11158" b="7083"/>
          <a:stretch/>
        </p:blipFill>
        <p:spPr>
          <a:xfrm>
            <a:off x="330480" y="1937160"/>
            <a:ext cx="4212360" cy="3844080"/>
          </a:xfrm>
          <a:prstGeom prst="rect">
            <a:avLst/>
          </a:prstGeom>
          <a:ln>
            <a:noFill/>
          </a:ln>
        </p:spPr>
      </p:pic>
      <p:sp>
        <p:nvSpPr>
          <p:cNvPr id="215" name="CustomShape 4"/>
          <p:cNvSpPr/>
          <p:nvPr/>
        </p:nvSpPr>
        <p:spPr>
          <a:xfrm>
            <a:off x="6743520" y="2876040"/>
            <a:ext cx="1493280" cy="42732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4777</TotalTime>
  <Application>LibreOffice/6.4.2.2$Linux_X86_64 LibreOffice_project/40$Build-2</Application>
  <Company>University of Leeds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2018-05-08T12:09:41Z</dcterms:created>
  <dc:creator>Rosaleen McDonnell</dc:creator>
  <dc:description/>
  <dc:language>en-GB</dc:language>
  <cp:lastModifiedBy/>
  <dcterms:modified xsi:type="dcterms:W3CDTF">2020-06-09T22:43:30Z</dcterms:modified>
  <cp:revision>192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University of Leeds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Widescreen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</vt:i4>
  </property>
</Properties>
</file>