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66" r:id="rId4"/>
    <p:sldId id="268" r:id="rId5"/>
    <p:sldId id="294" r:id="rId6"/>
    <p:sldId id="286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 Savatia" initials="VS" lastIdx="1" clrIdx="0">
    <p:extLst>
      <p:ext uri="{19B8F6BF-5375-455C-9EA6-DF929625EA0E}">
        <p15:presenceInfo xmlns:p15="http://schemas.microsoft.com/office/powerpoint/2012/main" userId="10ff0a49db08f5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24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6389"/>
            <a:ext cx="10515600" cy="119429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10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61703"/>
            <a:ext cx="2628900" cy="5615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61703"/>
            <a:ext cx="7734300" cy="56152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9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4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7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3326"/>
            <a:ext cx="10515600" cy="1207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84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3326"/>
            <a:ext cx="10515600" cy="1207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9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451"/>
            <a:ext cx="10515600" cy="11812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5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5B3E46-7363-41F0-9843-DFF7EC08CCC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7EF517-445B-4923-9A1C-C4BD70BD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2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9497"/>
            <a:ext cx="10515600" cy="1111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3" y="-7243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GCRF </a:t>
            </a:r>
            <a:r>
              <a:rPr lang="en-GB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SWIFT - Science for Weather Information and Forecasting Techniques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314" y="6090156"/>
            <a:ext cx="1985554" cy="75628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068389" y="6550223"/>
            <a:ext cx="2055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https://africanswift.org/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380" y="6222134"/>
            <a:ext cx="1086184" cy="6243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4" y="6237433"/>
            <a:ext cx="1932718" cy="56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6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3101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ngsana New" panose="020B0502040204020203" pitchFamily="18" charset="-34"/>
              </a:rPr>
              <a:t>African SWIFT TESTBED 3:</a:t>
            </a:r>
            <a:b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ngsana New" panose="020B0502040204020203" pitchFamily="18" charset="-34"/>
              </a:rPr>
            </a:b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ngsana New" panose="020B0502040204020203" pitchFamily="18" charset="-34"/>
              </a:rPr>
              <a:t>Planning…</a:t>
            </a:r>
            <a:b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ngsana New" panose="020B0502040204020203" pitchFamily="18" charset="-34"/>
              </a:rPr>
            </a:b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cs typeface="Angsana New" panose="020B0502040204020203" pitchFamily="18" charset="-34"/>
              </a:rPr>
              <a:t> </a:t>
            </a:r>
            <a:endParaRPr lang="en-GB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  <a:cs typeface="Angsana New" panose="020B0502040204020203" pitchFamily="18" charset="-34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AB792C3-8327-4967-94F5-8BFE215687A0}"/>
              </a:ext>
            </a:extLst>
          </p:cNvPr>
          <p:cNvSpPr txBox="1">
            <a:spLocks/>
          </p:cNvSpPr>
          <p:nvPr/>
        </p:nvSpPr>
        <p:spPr>
          <a:xfrm>
            <a:off x="1353534" y="4682312"/>
            <a:ext cx="9144000" cy="91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Abadi" panose="020B0604020104020204" pitchFamily="34" charset="0"/>
              </a:rPr>
              <a:t>Victor </a:t>
            </a:r>
            <a:r>
              <a:rPr lang="en-US" sz="3200" b="1" dirty="0">
                <a:solidFill>
                  <a:schemeClr val="accent2"/>
                </a:solidFill>
                <a:latin typeface="Abadi" panose="020B0604020104020204" pitchFamily="34" charset="0"/>
              </a:rPr>
              <a:t>INDASI</a:t>
            </a:r>
            <a:r>
              <a:rPr lang="en-US" sz="3200" b="1" dirty="0">
                <a:latin typeface="Abadi" panose="020B0604020104020204" pitchFamily="34" charset="0"/>
              </a:rPr>
              <a:t> (ACMAD</a:t>
            </a:r>
            <a:r>
              <a:rPr lang="en-US" sz="2800" dirty="0">
                <a:latin typeface="Abadi" panose="020B0604020104020204" pitchFamily="34" charset="0"/>
              </a:rPr>
              <a:t>)</a:t>
            </a:r>
            <a:endParaRPr lang="en-GB" sz="2800" dirty="0">
              <a:latin typeface="Abadi" panose="020B06040201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642" y="3429000"/>
            <a:ext cx="11566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Abadi" panose="020B0604020104020204" pitchFamily="34" charset="0"/>
                <a:cs typeface="Angsana New" panose="020B0502040204020203" pitchFamily="18" charset="-34"/>
              </a:rPr>
              <a:t>(An update to  WP1)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69BD59-3F53-4BBF-9056-B802EDC4A6F7}"/>
              </a:ext>
            </a:extLst>
          </p:cNvPr>
          <p:cNvSpPr txBox="1"/>
          <p:nvPr/>
        </p:nvSpPr>
        <p:spPr>
          <a:xfrm>
            <a:off x="4509856" y="5899939"/>
            <a:ext cx="3453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Via Zoom </a:t>
            </a:r>
            <a:r>
              <a:rPr lang="en-US">
                <a:solidFill>
                  <a:srgbClr val="7030A0"/>
                </a:solidFill>
                <a:latin typeface="Arial Rounded MT Bold" panose="020F0704030504030204" pitchFamily="34" charset="0"/>
              </a:rPr>
              <a:t>on 24</a:t>
            </a:r>
            <a:r>
              <a:rPr lang="en-US" baseline="30000">
                <a:solidFill>
                  <a:srgbClr val="7030A0"/>
                </a:solidFill>
                <a:latin typeface="Arial Rounded MT Bold" panose="020F0704030504030204" pitchFamily="34" charset="0"/>
              </a:rPr>
              <a:t>th</a:t>
            </a:r>
            <a:r>
              <a:rPr lang="en-US">
                <a:solidFill>
                  <a:srgbClr val="7030A0"/>
                </a:solidFill>
                <a:latin typeface="Arial Rounded MT Bold" panose="020F0704030504030204" pitchFamily="34" charset="0"/>
              </a:rPr>
              <a:t> June </a:t>
            </a: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3834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56A2-EDDB-4BB5-84D3-6FD263D38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81230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Background – Testbed 1B</a:t>
            </a:r>
            <a:endParaRPr lang="en-GB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82DDA-336D-4C1E-B90B-FBAF71A25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6"/>
            <a:ext cx="10515600" cy="497847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0070C0"/>
                </a:solidFill>
                <a:latin typeface="Abadi" panose="020B0604020104020204" pitchFamily="34" charset="0"/>
              </a:rPr>
              <a:t>Objective: </a:t>
            </a:r>
            <a:r>
              <a:rPr lang="en-US" sz="2600" b="1" dirty="0">
                <a:latin typeface="Abadi" panose="020B0604020104020204" pitchFamily="34" charset="0"/>
              </a:rPr>
              <a:t>- to create a working relationship for developmental testing of forecasting systems for Africa in a quasi-operational environment among researchers, operational meteorologists, and </a:t>
            </a:r>
            <a:r>
              <a:rPr lang="en-US" sz="2600" b="1" u="sng" dirty="0">
                <a:solidFill>
                  <a:srgbClr val="C00000"/>
                </a:solidFill>
                <a:latin typeface="Abadi" panose="020B0604020104020204" pitchFamily="34" charset="0"/>
              </a:rPr>
              <a:t>users</a:t>
            </a:r>
            <a:r>
              <a:rPr lang="en-US" sz="2600" b="1" dirty="0">
                <a:latin typeface="Abadi" panose="020B0604020104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0070C0"/>
                </a:solidFill>
                <a:latin typeface="Abadi" panose="020B0604020104020204" pitchFamily="34" charset="0"/>
              </a:rPr>
              <a:t>Dates: </a:t>
            </a:r>
            <a:r>
              <a:rPr lang="en-US" sz="2600" b="1" dirty="0">
                <a:latin typeface="Abadi" panose="020B0604020104020204" pitchFamily="34" charset="0"/>
              </a:rPr>
              <a:t>- 23</a:t>
            </a:r>
            <a:r>
              <a:rPr lang="en-US" sz="2600" b="1" baseline="30000" dirty="0">
                <a:latin typeface="Abadi" panose="020B0604020104020204" pitchFamily="34" charset="0"/>
              </a:rPr>
              <a:t>rd</a:t>
            </a:r>
            <a:r>
              <a:rPr lang="en-US" sz="2600" b="1" dirty="0">
                <a:latin typeface="Abadi" panose="020B0604020104020204" pitchFamily="34" charset="0"/>
              </a:rPr>
              <a:t> </a:t>
            </a:r>
            <a:r>
              <a:rPr lang="en-GB" sz="2600" b="1" dirty="0">
                <a:latin typeface="Abadi" panose="020B0604020104020204" pitchFamily="34" charset="0"/>
              </a:rPr>
              <a:t>April to 6</a:t>
            </a:r>
            <a:r>
              <a:rPr lang="en-GB" sz="2600" b="1" baseline="30000" dirty="0">
                <a:latin typeface="Abadi" panose="020B0604020104020204" pitchFamily="34" charset="0"/>
              </a:rPr>
              <a:t>th</a:t>
            </a:r>
            <a:r>
              <a:rPr lang="en-GB" sz="2600" b="1" dirty="0">
                <a:latin typeface="Abadi" panose="020B0604020104020204" pitchFamily="34" charset="0"/>
              </a:rPr>
              <a:t> May 2019 at KMD – Nairobi, Kenya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600" b="1" dirty="0">
                <a:latin typeface="Abadi" panose="020B0604020104020204" pitchFamily="34" charset="0"/>
              </a:rPr>
              <a:t>Two-day </a:t>
            </a:r>
            <a:r>
              <a:rPr lang="en-GB" sz="2700" b="1" dirty="0">
                <a:solidFill>
                  <a:srgbClr val="C00000"/>
                </a:solidFill>
                <a:latin typeface="Abadi" panose="020B0604020104020204" pitchFamily="34" charset="0"/>
              </a:rPr>
              <a:t>Users - workshop </a:t>
            </a:r>
            <a:r>
              <a:rPr lang="en-GB" sz="2600" b="1" dirty="0">
                <a:latin typeface="Abadi" panose="020B0604020104020204" pitchFamily="34" charset="0"/>
              </a:rPr>
              <a:t>on </a:t>
            </a:r>
            <a:r>
              <a:rPr lang="en-GB" sz="2600" b="1" i="1" dirty="0">
                <a:latin typeface="Abadi" panose="020B0604020104020204" pitchFamily="34" charset="0"/>
              </a:rPr>
              <a:t>“</a:t>
            </a:r>
            <a:r>
              <a:rPr lang="en-GB" sz="2600" b="1" i="1" dirty="0">
                <a:solidFill>
                  <a:srgbClr val="0070C0"/>
                </a:solidFill>
                <a:latin typeface="Abadi" panose="020B0604020104020204" pitchFamily="34" charset="0"/>
              </a:rPr>
              <a:t>How to support users’ understanding and use of climate and weather services in Kenya</a:t>
            </a:r>
            <a:r>
              <a:rPr lang="en-GB" sz="2600" b="1" dirty="0">
                <a:latin typeface="Abadi" panose="020B0604020104020204" pitchFamily="34" charset="0"/>
              </a:rPr>
              <a:t>” – on 30</a:t>
            </a:r>
            <a:r>
              <a:rPr lang="en-GB" sz="2600" b="1" baseline="30000" dirty="0">
                <a:latin typeface="Abadi" panose="020B0604020104020204" pitchFamily="34" charset="0"/>
              </a:rPr>
              <a:t>th</a:t>
            </a:r>
            <a:r>
              <a:rPr lang="en-GB" sz="2600" b="1" dirty="0">
                <a:latin typeface="Abadi" panose="020B0604020104020204" pitchFamily="34" charset="0"/>
              </a:rPr>
              <a:t> April and 4</a:t>
            </a:r>
            <a:r>
              <a:rPr lang="en-GB" sz="2600" b="1" baseline="30000" dirty="0">
                <a:latin typeface="Abadi" panose="020B0604020104020204" pitchFamily="34" charset="0"/>
              </a:rPr>
              <a:t>th</a:t>
            </a:r>
            <a:r>
              <a:rPr lang="en-GB" sz="2600" b="1" dirty="0">
                <a:latin typeface="Abadi" panose="020B0604020104020204" pitchFamily="34" charset="0"/>
              </a:rPr>
              <a:t> May 2019.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b="1" dirty="0">
                <a:latin typeface="Abadi" panose="020B0604020104020204" pitchFamily="34" charset="0"/>
              </a:rPr>
              <a:t>Users: - </a:t>
            </a:r>
            <a:r>
              <a:rPr lang="en-GB" sz="2600" b="1" dirty="0" err="1">
                <a:solidFill>
                  <a:srgbClr val="00B0F0"/>
                </a:solidFill>
                <a:latin typeface="Abadi" panose="020B0604020104020204" pitchFamily="34" charset="0"/>
              </a:rPr>
              <a:t>ForPAC</a:t>
            </a:r>
            <a:r>
              <a:rPr lang="en-GB" sz="2600" b="1" dirty="0">
                <a:latin typeface="Abadi" panose="020B0604020104020204" pitchFamily="34" charset="0"/>
              </a:rPr>
              <a:t> project, Brookside </a:t>
            </a:r>
            <a:r>
              <a:rPr lang="en-GB" sz="2600" b="1" dirty="0">
                <a:solidFill>
                  <a:srgbClr val="00B0F0"/>
                </a:solidFill>
                <a:latin typeface="Abadi" panose="020B0604020104020204" pitchFamily="34" charset="0"/>
              </a:rPr>
              <a:t>Dairies</a:t>
            </a:r>
            <a:r>
              <a:rPr lang="en-GB" sz="2600" b="1" dirty="0">
                <a:latin typeface="Abadi" panose="020B0604020104020204" pitchFamily="34" charset="0"/>
              </a:rPr>
              <a:t>, Ministry of </a:t>
            </a:r>
            <a:r>
              <a:rPr lang="en-GB" sz="2600" b="1" dirty="0">
                <a:solidFill>
                  <a:srgbClr val="00B0F0"/>
                </a:solidFill>
                <a:latin typeface="Abadi" panose="020B0604020104020204" pitchFamily="34" charset="0"/>
              </a:rPr>
              <a:t>Water Resources</a:t>
            </a:r>
            <a:r>
              <a:rPr lang="en-GB" sz="2600" b="1" dirty="0">
                <a:latin typeface="Abadi" panose="020B0604020104020204" pitchFamily="34" charset="0"/>
              </a:rPr>
              <a:t>, Kenya Electricity Generating Company (</a:t>
            </a:r>
            <a:r>
              <a:rPr lang="en-GB" sz="2600" b="1" dirty="0">
                <a:solidFill>
                  <a:srgbClr val="00B0F0"/>
                </a:solidFill>
                <a:latin typeface="Abadi" panose="020B0604020104020204" pitchFamily="34" charset="0"/>
              </a:rPr>
              <a:t>KENGEN</a:t>
            </a:r>
            <a:r>
              <a:rPr lang="en-GB" sz="2600" b="1" dirty="0">
                <a:latin typeface="Abadi" panose="020B0604020104020204" pitchFamily="34" charset="0"/>
              </a:rPr>
              <a:t>) and Kenya Broadcasting Cooperation (</a:t>
            </a:r>
            <a:r>
              <a:rPr lang="en-GB" sz="2600" b="1" dirty="0">
                <a:solidFill>
                  <a:srgbClr val="00B0F0"/>
                </a:solidFill>
                <a:latin typeface="Abadi" panose="020B0604020104020204" pitchFamily="34" charset="0"/>
              </a:rPr>
              <a:t>KBC)</a:t>
            </a:r>
            <a:endParaRPr lang="en-US" sz="2600" b="1" dirty="0">
              <a:solidFill>
                <a:srgbClr val="00B0F0"/>
              </a:solidFill>
              <a:latin typeface="Abadi" panose="020B0604020104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FF0000"/>
                </a:solidFill>
                <a:latin typeface="Abadi" panose="020B0604020104020204" pitchFamily="34" charset="0"/>
              </a:rPr>
              <a:t>Lesson (s): </a:t>
            </a:r>
            <a:r>
              <a:rPr lang="en-US" sz="2600" b="1" dirty="0">
                <a:latin typeface="Abadi" panose="020B0604020104020204" pitchFamily="34" charset="0"/>
              </a:rPr>
              <a:t>- </a:t>
            </a:r>
            <a:r>
              <a:rPr lang="en-GB" sz="2600" b="1" u="sng" dirty="0">
                <a:solidFill>
                  <a:srgbClr val="C00000"/>
                </a:solidFill>
                <a:latin typeface="Abadi" panose="020B0604020104020204" pitchFamily="34" charset="0"/>
              </a:rPr>
              <a:t>User engagement was limited</a:t>
            </a:r>
            <a:r>
              <a:rPr lang="en-GB" sz="2600" b="1" dirty="0">
                <a:latin typeface="Abadi" panose="020B0604020104020204" pitchFamily="34" charset="0"/>
              </a:rPr>
              <a:t>: the user workshop went well, but it was not integrated into the testbed.</a:t>
            </a:r>
          </a:p>
        </p:txBody>
      </p:sp>
    </p:spTree>
    <p:extLst>
      <p:ext uri="{BB962C8B-B14F-4D97-AF65-F5344CB8AC3E}">
        <p14:creationId xmlns:p14="http://schemas.microsoft.com/office/powerpoint/2010/main" val="33911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C896-AD08-4507-9D85-90016FA1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81230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Testbed 3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F50D9-F555-4CCC-B772-33DB8F80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01" y="1455938"/>
            <a:ext cx="10515600" cy="43513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GB" sz="3000" b="1" dirty="0">
                <a:solidFill>
                  <a:srgbClr val="0070C0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Objectives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To generate synthetic forecasts for up to 3 days + 1-day high impact weather forecasts for east and west Africa, </a:t>
            </a:r>
            <a:r>
              <a:rPr lang="en-GB" sz="3000" b="1" i="1" u="sng" dirty="0">
                <a:solidFill>
                  <a:srgbClr val="C00000"/>
                </a:solidFill>
                <a:latin typeface="Abadi" panose="020B0604020104020204" pitchFamily="34" charset="0"/>
              </a:rPr>
              <a:t>aimed at specific users</a:t>
            </a:r>
            <a:r>
              <a:rPr lang="en-GB" sz="3000" b="1" dirty="0">
                <a:solidFill>
                  <a:srgbClr val="C00000"/>
                </a:solidFill>
                <a:latin typeface="Abadi" panose="020B0604020104020204" pitchFamily="34" charset="0"/>
              </a:rPr>
              <a:t>.</a:t>
            </a:r>
            <a:endParaRPr lang="en-GB" sz="3000" b="1" dirty="0">
              <a:solidFill>
                <a:srgbClr val="C00000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To generate nowcasting warnings for times 0-6 hours, </a:t>
            </a:r>
            <a:r>
              <a:rPr lang="en-GB" sz="3000" b="1" i="1" u="sng" dirty="0">
                <a:solidFill>
                  <a:srgbClr val="C00000"/>
                </a:solidFill>
                <a:latin typeface="Abadi" panose="020B0604020104020204" pitchFamily="34" charset="0"/>
              </a:rPr>
              <a:t>aimed at specific users</a:t>
            </a:r>
            <a:r>
              <a:rPr lang="en-GB" sz="3000" b="1" dirty="0">
                <a:solidFill>
                  <a:srgbClr val="C00000"/>
                </a:solidFill>
                <a:latin typeface="Abadi" panose="020B0604020104020204" pitchFamily="34" charset="0"/>
              </a:rPr>
              <a:t>,</a:t>
            </a:r>
            <a:r>
              <a:rPr lang="en-GB" sz="3000" b="1" dirty="0">
                <a:latin typeface="Abadi" panose="020B0604020104020204" pitchFamily="34" charset="0"/>
              </a:rPr>
              <a:t> using the synthetic forecasts and satellite-based nowcasting (NWC SAF).</a:t>
            </a:r>
            <a:endParaRPr lang="en-GB" sz="3000" b="1" dirty="0">
              <a:latin typeface="Abadi" panose="020B0604020104020204" pitchFamily="34" charset="0"/>
              <a:cs typeface="Aharoni" panose="02010803020104030203" pitchFamily="2" charset="-79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To evaluate the forecasts and the nowcasts both in terms of accuracy and in terms of </a:t>
            </a:r>
            <a:r>
              <a:rPr lang="en-GB" sz="3000" b="1" i="1" u="sng" dirty="0">
                <a:solidFill>
                  <a:srgbClr val="C00000"/>
                </a:solidFill>
                <a:latin typeface="Abadi" panose="020B0604020104020204" pitchFamily="34" charset="0"/>
              </a:rPr>
              <a:t>usefulness for specific users</a:t>
            </a:r>
            <a:r>
              <a:rPr lang="en-GB" sz="3000" b="1" dirty="0">
                <a:latin typeface="Abadi" panose="020B0604020104020204" pitchFamily="34" charset="0"/>
                <a:cs typeface="Aharoni" panose="02010803020104030203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482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3D78-CCC2-4E27-9C12-692AB911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5814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Dates &amp; Plans: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DFCEE-EFC8-48C1-ACC0-61398F3C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2"/>
            <a:ext cx="10515600" cy="49252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solidFill>
                  <a:srgbClr val="00B0F0"/>
                </a:solidFill>
                <a:latin typeface="Abadi" panose="020B0604020104020204" pitchFamily="34" charset="0"/>
              </a:rPr>
              <a:t>Testbed 3</a:t>
            </a:r>
            <a:r>
              <a:rPr lang="en-GB" sz="3000" b="1" dirty="0">
                <a:latin typeface="Abadi" panose="020B0604020104020204" pitchFamily="34" charset="0"/>
              </a:rPr>
              <a:t>  : - 6</a:t>
            </a:r>
            <a:r>
              <a:rPr lang="en-GB" sz="3000" b="1" baseline="30000" dirty="0">
                <a:latin typeface="Abadi" panose="020B0604020104020204" pitchFamily="34" charset="0"/>
              </a:rPr>
              <a:t>th</a:t>
            </a:r>
            <a:r>
              <a:rPr lang="en-GB" sz="3000" b="1" dirty="0">
                <a:latin typeface="Abadi" panose="020B0604020104020204" pitchFamily="34" charset="0"/>
              </a:rPr>
              <a:t> to 20</a:t>
            </a:r>
            <a:r>
              <a:rPr lang="en-GB" sz="3000" b="1" baseline="30000" dirty="0">
                <a:latin typeface="Abadi" panose="020B0604020104020204" pitchFamily="34" charset="0"/>
              </a:rPr>
              <a:t>th</a:t>
            </a:r>
            <a:r>
              <a:rPr lang="en-GB" sz="3000" b="1" dirty="0">
                <a:latin typeface="Abadi" panose="020B0604020104020204" pitchFamily="34" charset="0"/>
              </a:rPr>
              <a:t> September 2021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solidFill>
                  <a:srgbClr val="00B0F0"/>
                </a:solidFill>
                <a:latin typeface="Abadi" panose="020B0604020104020204" pitchFamily="34" charset="0"/>
              </a:rPr>
              <a:t>Co-production workshop </a:t>
            </a:r>
            <a:r>
              <a:rPr lang="en-GB" sz="3000" b="1" dirty="0">
                <a:latin typeface="Abadi" panose="020B0604020104020204" pitchFamily="34" charset="0"/>
              </a:rPr>
              <a:t>: - 17</a:t>
            </a:r>
            <a:r>
              <a:rPr lang="en-GB" sz="3000" b="1" baseline="30000" dirty="0">
                <a:latin typeface="Abadi" panose="020B0604020104020204" pitchFamily="34" charset="0"/>
              </a:rPr>
              <a:t>th</a:t>
            </a:r>
            <a:r>
              <a:rPr lang="en-GB" sz="3000" b="1" dirty="0">
                <a:latin typeface="Abadi" panose="020B0604020104020204" pitchFamily="34" charset="0"/>
              </a:rPr>
              <a:t> to 21</a:t>
            </a:r>
            <a:r>
              <a:rPr lang="en-GB" sz="3000" b="1" baseline="30000" dirty="0">
                <a:latin typeface="Abadi" panose="020B0604020104020204" pitchFamily="34" charset="0"/>
              </a:rPr>
              <a:t>st</a:t>
            </a:r>
            <a:r>
              <a:rPr lang="en-GB" sz="3000" b="1" dirty="0">
                <a:latin typeface="Abadi" panose="020B0604020104020204" pitchFamily="34" charset="0"/>
              </a:rPr>
              <a:t> May 2021 – Enhance high integration of users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solidFill>
                  <a:srgbClr val="00B0F0"/>
                </a:solidFill>
                <a:latin typeface="Abadi" panose="020B0604020104020204" pitchFamily="34" charset="0"/>
              </a:rPr>
              <a:t>Management Team </a:t>
            </a:r>
            <a:r>
              <a:rPr lang="en-GB" sz="3000" b="1" dirty="0">
                <a:latin typeface="Abadi" panose="020B0604020104020204" pitchFamily="34" charset="0"/>
              </a:rPr>
              <a:t>- representatives from SWIFT institutions &amp; WMO. Meet every three months to discuss and approve overall decisions.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Pending decisions: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Location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Working groups </a:t>
            </a:r>
            <a:r>
              <a:rPr lang="en-GB" sz="3000" b="1" dirty="0" err="1">
                <a:latin typeface="Abadi" panose="020B0604020104020204" pitchFamily="34" charset="0"/>
              </a:rPr>
              <a:t>e.g</a:t>
            </a:r>
            <a:r>
              <a:rPr lang="en-GB" sz="3000" b="1" dirty="0">
                <a:latin typeface="Abadi" panose="020B0604020104020204" pitchFamily="34" charset="0"/>
              </a:rPr>
              <a:t> Nowcasting, synoptics, verification, IT, Cross-cutting etc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Users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2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901C-7956-45A7-9C25-051386A5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517"/>
            <a:ext cx="10515600" cy="916295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>
                <a:solidFill>
                  <a:srgbClr val="C00000"/>
                </a:solidFill>
                <a:latin typeface="Abadi" panose="020B0604020104020204" pitchFamily="34" charset="0"/>
              </a:rPr>
            </a:br>
            <a:r>
              <a:rPr lang="en-GB" b="1" dirty="0">
                <a:solidFill>
                  <a:srgbClr val="C00000"/>
                </a:solidFill>
                <a:latin typeface="Abadi" panose="020B0604020104020204" pitchFamily="34" charset="0"/>
              </a:rPr>
              <a:t>Users and co-production Workgroup</a:t>
            </a:r>
            <a:r>
              <a:rPr lang="en-GB" b="1" dirty="0">
                <a:latin typeface="Abadi" panose="020B0604020104020204" pitchFamily="34" charset="0"/>
              </a:rPr>
              <a:t>:</a:t>
            </a:r>
            <a:br>
              <a:rPr lang="en-GB" b="1" dirty="0">
                <a:latin typeface="Abadi" panose="020B0604020104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5FDF-1B92-44D0-8898-578D370AA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526959"/>
            <a:ext cx="10776751" cy="46500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Designing the co-production workshop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Working with other groups to ensure the Testbed outputs are users – centred.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b="1" dirty="0">
                <a:latin typeface="Abadi" panose="020B0604020104020204" pitchFamily="34" charset="0"/>
              </a:rPr>
              <a:t>From National surveys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3000" b="1" spc="-204" dirty="0">
                <a:latin typeface="Abadi" panose="020B0604020104020204" pitchFamily="34" charset="0"/>
                <a:cs typeface="Arial"/>
              </a:rPr>
              <a:t>Willingness </a:t>
            </a:r>
            <a:r>
              <a:rPr lang="en-GB" sz="3000" b="1" spc="-95" dirty="0">
                <a:latin typeface="Abadi" panose="020B0604020104020204" pitchFamily="34" charset="0"/>
                <a:cs typeface="Arial"/>
              </a:rPr>
              <a:t>to </a:t>
            </a:r>
            <a:r>
              <a:rPr lang="en-GB" sz="3000" b="1" spc="-195" dirty="0">
                <a:latin typeface="Abadi" panose="020B0604020104020204" pitchFamily="34" charset="0"/>
                <a:cs typeface="Arial"/>
              </a:rPr>
              <a:t>pay </a:t>
            </a:r>
            <a:r>
              <a:rPr lang="en-GB" sz="3000" b="1" spc="-145" dirty="0">
                <a:latin typeface="Abadi" panose="020B0604020104020204" pitchFamily="34" charset="0"/>
                <a:cs typeface="Arial"/>
              </a:rPr>
              <a:t>–</a:t>
            </a:r>
            <a:r>
              <a:rPr lang="en-GB" sz="3000" b="1" spc="-60" dirty="0">
                <a:latin typeface="Abadi" panose="020B0604020104020204" pitchFamily="34" charset="0"/>
                <a:cs typeface="Arial"/>
              </a:rPr>
              <a:t> </a:t>
            </a:r>
            <a:r>
              <a:rPr lang="en-GB" sz="3000" b="1" spc="-150" dirty="0">
                <a:solidFill>
                  <a:srgbClr val="00AFEF"/>
                </a:solidFill>
                <a:latin typeface="Abadi" panose="020B0604020104020204" pitchFamily="34" charset="0"/>
                <a:cs typeface="Arial"/>
              </a:rPr>
              <a:t>Moderate.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GB" sz="3000" b="1" dirty="0">
                <a:solidFill>
                  <a:srgbClr val="00B0F0"/>
                </a:solidFill>
                <a:latin typeface="Abadi" panose="020B0604020104020204" pitchFamily="34" charset="0"/>
              </a:rPr>
              <a:t>Proposing</a:t>
            </a:r>
            <a:r>
              <a:rPr lang="en-GB" sz="3000" b="1" dirty="0">
                <a:latin typeface="Abadi" panose="020B0604020104020204" pitchFamily="34" charset="0"/>
              </a:rPr>
              <a:t> – This be </a:t>
            </a:r>
            <a:r>
              <a:rPr lang="en-GB" sz="3000" b="1" spc="-180" dirty="0">
                <a:latin typeface="Abadi" panose="020B0604020104020204" pitchFamily="34" charset="0"/>
                <a:cs typeface="Arial"/>
              </a:rPr>
              <a:t>explored </a:t>
            </a:r>
            <a:r>
              <a:rPr lang="en-GB" sz="3000" b="1" spc="-165" dirty="0">
                <a:latin typeface="Abadi" panose="020B0604020104020204" pitchFamily="34" charset="0"/>
                <a:cs typeface="Arial"/>
              </a:rPr>
              <a:t>further </a:t>
            </a:r>
            <a:r>
              <a:rPr lang="en-GB" sz="3000" b="1" spc="-170" dirty="0">
                <a:latin typeface="Abadi" panose="020B0604020104020204" pitchFamily="34" charset="0"/>
                <a:cs typeface="Arial"/>
              </a:rPr>
              <a:t>in </a:t>
            </a:r>
            <a:r>
              <a:rPr lang="en-GB" sz="3000" b="1" spc="-160" dirty="0">
                <a:latin typeface="Abadi" panose="020B0604020104020204" pitchFamily="34" charset="0"/>
                <a:cs typeface="Arial"/>
              </a:rPr>
              <a:t>testbed 3</a:t>
            </a:r>
            <a:endParaRPr lang="en-GB" sz="3000" b="1" dirty="0">
              <a:latin typeface="Abadi" panose="020B0604020104020204" pitchFamily="34" charset="0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52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GCRF </a:t>
            </a:r>
            <a:r>
              <a:rPr lang="en-GB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SWIFT - Science for Weather Information and Forecasting Techniques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446" y="6101713"/>
            <a:ext cx="1985554" cy="7562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476159"/>
            <a:ext cx="12029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badi" panose="020B0604020104020204" pitchFamily="34" charset="0"/>
              </a:rPr>
              <a:t>This work was supported by UK Research and Innovation as part of the Global Challenges Research Fund, grant number </a:t>
            </a:r>
            <a:r>
              <a:rPr lang="en-GB" sz="3600" b="1" dirty="0">
                <a:solidFill>
                  <a:srgbClr val="C00000"/>
                </a:solidFill>
                <a:latin typeface="Abadi" panose="020B0604020104020204" pitchFamily="34" charset="0"/>
              </a:rPr>
              <a:t>NE/P021077/1. </a:t>
            </a:r>
          </a:p>
        </p:txBody>
      </p:sp>
    </p:spTree>
    <p:extLst>
      <p:ext uri="{BB962C8B-B14F-4D97-AF65-F5344CB8AC3E}">
        <p14:creationId xmlns:p14="http://schemas.microsoft.com/office/powerpoint/2010/main" val="41695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968AA8-A210-4775-8284-2F6431E073DC}"/>
              </a:ext>
            </a:extLst>
          </p:cNvPr>
          <p:cNvSpPr txBox="1"/>
          <p:nvPr/>
        </p:nvSpPr>
        <p:spPr>
          <a:xfrm>
            <a:off x="1902656" y="1964120"/>
            <a:ext cx="73126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2"/>
                </a:solidFill>
                <a:latin typeface="Abadi" panose="020B0604020104020204" pitchFamily="34" charset="0"/>
              </a:rPr>
              <a:t>Asante </a:t>
            </a:r>
          </a:p>
          <a:p>
            <a:pPr algn="ctr"/>
            <a:r>
              <a:rPr lang="en-GB" sz="5400" b="1" dirty="0">
                <a:solidFill>
                  <a:schemeClr val="accent2"/>
                </a:solidFill>
                <a:latin typeface="Abadi" panose="020B0604020104020204" pitchFamily="34" charset="0"/>
              </a:rPr>
              <a:t>Thank you</a:t>
            </a:r>
          </a:p>
          <a:p>
            <a:pPr algn="ctr"/>
            <a:r>
              <a:rPr lang="en-GB" sz="5400" b="1" dirty="0">
                <a:solidFill>
                  <a:schemeClr val="accent2"/>
                </a:solidFill>
                <a:latin typeface="Abadi" panose="020B0604020104020204" pitchFamily="34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37961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0F347D1-BA00-40E8-AD7A-E1E418528CD3}">
  <we:reference id="wa104380121" version="2.0.0.0" store="en-US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386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Abadi</vt:lpstr>
      <vt:lpstr>Arial</vt:lpstr>
      <vt:lpstr>Arial Rounded MT Bold</vt:lpstr>
      <vt:lpstr>Calibri</vt:lpstr>
      <vt:lpstr>Calibri Light</vt:lpstr>
      <vt:lpstr>Wingdings</vt:lpstr>
      <vt:lpstr>Office Theme</vt:lpstr>
      <vt:lpstr>African SWIFT TESTBED 3: Planning…  </vt:lpstr>
      <vt:lpstr>Background – Testbed 1B</vt:lpstr>
      <vt:lpstr>Testbed 3</vt:lpstr>
      <vt:lpstr>Dates &amp; Plans:</vt:lpstr>
      <vt:lpstr> Users and co-production Workgroup: 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Rosaleen McDonnell</dc:creator>
  <cp:lastModifiedBy>Victor Savatia</cp:lastModifiedBy>
  <cp:revision>96</cp:revision>
  <dcterms:created xsi:type="dcterms:W3CDTF">2018-05-08T12:09:41Z</dcterms:created>
  <dcterms:modified xsi:type="dcterms:W3CDTF">2020-07-01T19:51:30Z</dcterms:modified>
</cp:coreProperties>
</file>