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0704" y="16256"/>
            <a:ext cx="8530590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5" y="0"/>
            <a:ext cx="12186285" cy="393700"/>
          </a:xfrm>
          <a:custGeom>
            <a:avLst/>
            <a:gdLst/>
            <a:ahLst/>
            <a:cxnLst/>
            <a:rect l="l" t="t" r="r" b="b"/>
            <a:pathLst>
              <a:path w="12186285" h="393700">
                <a:moveTo>
                  <a:pt x="0" y="393191"/>
                </a:moveTo>
                <a:lnTo>
                  <a:pt x="12185904" y="393191"/>
                </a:lnTo>
                <a:lnTo>
                  <a:pt x="12185904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90116" y="0"/>
            <a:ext cx="944118" cy="5204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298191" y="0"/>
            <a:ext cx="1072133" cy="5204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092195" y="0"/>
            <a:ext cx="1038606" cy="520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794760" y="0"/>
            <a:ext cx="413765" cy="5204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930395" y="0"/>
            <a:ext cx="6601206" cy="52044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3973" y="8585"/>
            <a:ext cx="8544052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4813" y="1751964"/>
            <a:ext cx="10283190" cy="3634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7817" y="6617081"/>
            <a:ext cx="17792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18.jp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2186876" y="1418844"/>
            <a:ext cx="8234045" cy="1832610"/>
            <a:chOff x="2186876" y="1418844"/>
            <a:chExt cx="8234045" cy="1832610"/>
          </a:xfrm>
        </p:grpSpPr>
        <p:sp>
          <p:nvSpPr>
            <p:cNvPr id="7" name="object 7"/>
            <p:cNvSpPr/>
            <p:nvPr/>
          </p:nvSpPr>
          <p:spPr>
            <a:xfrm>
              <a:off x="2186876" y="1729547"/>
              <a:ext cx="3698132" cy="4386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661660" y="1418844"/>
              <a:ext cx="910589" cy="12291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009131" y="1418844"/>
              <a:ext cx="4411218" cy="122910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53967" y="2022348"/>
              <a:ext cx="5444490" cy="122910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140076" y="1551558"/>
            <a:ext cx="7915275" cy="130048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5015"/>
              </a:lnSpc>
              <a:spcBef>
                <a:spcPts val="105"/>
              </a:spcBef>
            </a:pPr>
            <a:r>
              <a:rPr dirty="0" sz="4400" spc="-405" b="1">
                <a:solidFill>
                  <a:srgbClr val="001F5F"/>
                </a:solidFill>
                <a:latin typeface="Arial"/>
                <a:cs typeface="Arial"/>
              </a:rPr>
              <a:t>NATIONAL </a:t>
            </a:r>
            <a:r>
              <a:rPr dirty="0" sz="4400" spc="-625" b="1">
                <a:solidFill>
                  <a:srgbClr val="001F5F"/>
                </a:solidFill>
                <a:latin typeface="Arial"/>
                <a:cs typeface="Arial"/>
              </a:rPr>
              <a:t>WCS </a:t>
            </a:r>
            <a:r>
              <a:rPr dirty="0" sz="4400" b="1">
                <a:solidFill>
                  <a:srgbClr val="001F5F"/>
                </a:solidFill>
                <a:latin typeface="Arial"/>
                <a:cs typeface="Arial"/>
              </a:rPr>
              <a:t>- </a:t>
            </a:r>
            <a:r>
              <a:rPr dirty="0" sz="4400" spc="-620" b="1">
                <a:solidFill>
                  <a:srgbClr val="001F5F"/>
                </a:solidFill>
                <a:latin typeface="Arial"/>
                <a:cs typeface="Arial"/>
              </a:rPr>
              <a:t>USER</a:t>
            </a:r>
            <a:r>
              <a:rPr dirty="0" sz="4400" spc="-409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4400" spc="-560" b="1">
                <a:solidFill>
                  <a:srgbClr val="001F5F"/>
                </a:solidFill>
                <a:latin typeface="Arial"/>
                <a:cs typeface="Arial"/>
              </a:rPr>
              <a:t>SURVEYS:</a:t>
            </a:r>
            <a:endParaRPr sz="4400">
              <a:latin typeface="Arial"/>
              <a:cs typeface="Arial"/>
            </a:endParaRPr>
          </a:p>
          <a:p>
            <a:pPr algn="ctr" marL="165735">
              <a:lnSpc>
                <a:spcPts val="5015"/>
              </a:lnSpc>
            </a:pPr>
            <a:r>
              <a:rPr dirty="0" sz="4400" spc="-320" b="1">
                <a:solidFill>
                  <a:srgbClr val="001F5F"/>
                </a:solidFill>
                <a:latin typeface="Arial"/>
                <a:cs typeface="Arial"/>
              </a:rPr>
              <a:t>Preliminary</a:t>
            </a:r>
            <a:r>
              <a:rPr dirty="0" sz="44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4400" spc="-370" b="1">
                <a:solidFill>
                  <a:srgbClr val="001F5F"/>
                </a:solidFill>
                <a:latin typeface="Arial"/>
                <a:cs typeface="Arial"/>
              </a:rPr>
              <a:t>Results.</a:t>
            </a:r>
            <a:endParaRPr sz="4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937508" y="4643120"/>
            <a:ext cx="397764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90" b="1">
                <a:latin typeface="Arial"/>
                <a:cs typeface="Arial"/>
              </a:rPr>
              <a:t>Victor </a:t>
            </a:r>
            <a:r>
              <a:rPr dirty="0" sz="3200" spc="-254" b="1">
                <a:latin typeface="Arial"/>
                <a:cs typeface="Arial"/>
              </a:rPr>
              <a:t>INDASI</a:t>
            </a:r>
            <a:r>
              <a:rPr dirty="0" sz="3200" spc="160" b="1">
                <a:latin typeface="Arial"/>
                <a:cs typeface="Arial"/>
              </a:rPr>
              <a:t> </a:t>
            </a:r>
            <a:r>
              <a:rPr dirty="0" sz="3200" spc="-275" b="1">
                <a:latin typeface="Arial"/>
                <a:cs typeface="Arial"/>
              </a:rPr>
              <a:t>(</a:t>
            </a:r>
            <a:r>
              <a:rPr dirty="0" sz="3200" spc="-275" b="1">
                <a:solidFill>
                  <a:srgbClr val="FFC000"/>
                </a:solidFill>
                <a:latin typeface="Arial"/>
                <a:cs typeface="Arial"/>
              </a:rPr>
              <a:t>ACMAD</a:t>
            </a:r>
            <a:r>
              <a:rPr dirty="0" sz="2800" spc="-275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5378" y="5929680"/>
            <a:ext cx="3122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 spc="50">
                <a:solidFill>
                  <a:srgbClr val="6F2F9F"/>
                </a:solidFill>
                <a:latin typeface="Arial"/>
                <a:cs typeface="Arial"/>
              </a:rPr>
              <a:t>Via</a:t>
            </a:r>
            <a:r>
              <a:rPr dirty="0" sz="1800" spc="-55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6F2F9F"/>
                </a:solidFill>
                <a:latin typeface="Arial"/>
                <a:cs typeface="Arial"/>
              </a:rPr>
              <a:t>Zoom</a:t>
            </a:r>
            <a:r>
              <a:rPr dirty="0" sz="1800" spc="-75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6F2F9F"/>
                </a:solidFill>
                <a:latin typeface="Arial"/>
                <a:cs typeface="Arial"/>
              </a:rPr>
              <a:t>on</a:t>
            </a:r>
            <a:r>
              <a:rPr dirty="0" sz="1800" spc="-6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6F2F9F"/>
                </a:solidFill>
                <a:latin typeface="Arial"/>
                <a:cs typeface="Arial"/>
              </a:rPr>
              <a:t>15</a:t>
            </a:r>
            <a:r>
              <a:rPr dirty="0" baseline="25462" sz="1800" spc="104">
                <a:solidFill>
                  <a:srgbClr val="6F2F9F"/>
                </a:solidFill>
                <a:latin typeface="Arial"/>
                <a:cs typeface="Arial"/>
              </a:rPr>
              <a:t>th</a:t>
            </a:r>
            <a:r>
              <a:rPr dirty="0" baseline="25462" sz="1800" spc="172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6F2F9F"/>
                </a:solidFill>
                <a:latin typeface="Arial"/>
                <a:cs typeface="Arial"/>
              </a:rPr>
              <a:t>June</a:t>
            </a:r>
            <a:r>
              <a:rPr dirty="0" sz="1800" spc="-5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6F2F9F"/>
                </a:solidFill>
                <a:latin typeface="Arial"/>
                <a:cs typeface="Arial"/>
              </a:rPr>
              <a:t>2020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96384" y="269747"/>
            <a:ext cx="3033521" cy="12291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29378" y="401827"/>
            <a:ext cx="233616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15" b="1">
                <a:solidFill>
                  <a:srgbClr val="C55A11"/>
                </a:solidFill>
                <a:latin typeface="Arial"/>
                <a:cs typeface="Arial"/>
              </a:rPr>
              <a:t>Objective: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40708" y="2479548"/>
            <a:ext cx="3943349" cy="11468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16939" y="1148587"/>
            <a:ext cx="10361930" cy="432943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just" marL="241300" marR="5080" indent="-229235">
              <a:lnSpc>
                <a:spcPts val="3020"/>
              </a:lnSpc>
              <a:spcBef>
                <a:spcPts val="48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215" b="1">
                <a:latin typeface="Arial"/>
                <a:cs typeface="Arial"/>
              </a:rPr>
              <a:t>Explore </a:t>
            </a:r>
            <a:r>
              <a:rPr dirty="0" sz="2800" spc="-190" b="1">
                <a:latin typeface="Arial"/>
                <a:cs typeface="Arial"/>
              </a:rPr>
              <a:t>&amp; </a:t>
            </a:r>
            <a:r>
              <a:rPr dirty="0" sz="2800" spc="-215" b="1">
                <a:latin typeface="Arial"/>
                <a:cs typeface="Arial"/>
              </a:rPr>
              <a:t>Understand </a:t>
            </a:r>
            <a:r>
              <a:rPr dirty="0" sz="2800" spc="-409" b="1">
                <a:latin typeface="Arial"/>
                <a:cs typeface="Arial"/>
              </a:rPr>
              <a:t>WCS </a:t>
            </a:r>
            <a:r>
              <a:rPr dirty="0" sz="2800" spc="-160" b="1">
                <a:latin typeface="Arial"/>
                <a:cs typeface="Arial"/>
              </a:rPr>
              <a:t>– </a:t>
            </a:r>
            <a:r>
              <a:rPr dirty="0" sz="2800" spc="-260" b="1">
                <a:latin typeface="Arial"/>
                <a:cs typeface="Arial"/>
              </a:rPr>
              <a:t>User </a:t>
            </a:r>
            <a:r>
              <a:rPr dirty="0" sz="2800" spc="-220" b="1">
                <a:latin typeface="Arial"/>
                <a:cs typeface="Arial"/>
              </a:rPr>
              <a:t>needs, </a:t>
            </a:r>
            <a:r>
              <a:rPr dirty="0" sz="2800" spc="-235" b="1">
                <a:latin typeface="Arial"/>
                <a:cs typeface="Arial"/>
              </a:rPr>
              <a:t>communication </a:t>
            </a:r>
            <a:r>
              <a:rPr dirty="0" sz="2800" spc="-185" b="1">
                <a:latin typeface="Arial"/>
                <a:cs typeface="Arial"/>
              </a:rPr>
              <a:t>network  </a:t>
            </a:r>
            <a:r>
              <a:rPr dirty="0" sz="2800" spc="-165" b="1">
                <a:latin typeface="Arial"/>
                <a:cs typeface="Arial"/>
              </a:rPr>
              <a:t>with </a:t>
            </a:r>
            <a:r>
              <a:rPr dirty="0" sz="2800" spc="-280" b="1">
                <a:latin typeface="Arial"/>
                <a:cs typeface="Arial"/>
              </a:rPr>
              <a:t>NMHSs </a:t>
            </a:r>
            <a:r>
              <a:rPr dirty="0" sz="2800" spc="-190" b="1">
                <a:latin typeface="Arial"/>
                <a:cs typeface="Arial"/>
              </a:rPr>
              <a:t>&amp; </a:t>
            </a:r>
            <a:r>
              <a:rPr dirty="0" sz="2800" spc="-185" b="1">
                <a:latin typeface="Arial"/>
                <a:cs typeface="Arial"/>
              </a:rPr>
              <a:t>explore </a:t>
            </a:r>
            <a:r>
              <a:rPr dirty="0" sz="2800" spc="-220" b="1">
                <a:latin typeface="Arial"/>
                <a:cs typeface="Arial"/>
              </a:rPr>
              <a:t>areas </a:t>
            </a:r>
            <a:r>
              <a:rPr dirty="0" sz="2800" spc="-170" b="1">
                <a:latin typeface="Arial"/>
                <a:cs typeface="Arial"/>
              </a:rPr>
              <a:t>of </a:t>
            </a:r>
            <a:r>
              <a:rPr dirty="0" sz="2800" spc="-220" b="1">
                <a:latin typeface="Arial"/>
                <a:cs typeface="Arial"/>
              </a:rPr>
              <a:t>improvements </a:t>
            </a:r>
            <a:r>
              <a:rPr dirty="0" sz="2800" spc="-165" b="1">
                <a:latin typeface="Arial"/>
                <a:cs typeface="Arial"/>
              </a:rPr>
              <a:t>both </a:t>
            </a:r>
            <a:r>
              <a:rPr dirty="0" sz="2800" spc="-110" b="1">
                <a:latin typeface="Arial"/>
                <a:cs typeface="Arial"/>
              </a:rPr>
              <a:t>to </a:t>
            </a:r>
            <a:r>
              <a:rPr dirty="0" sz="2800" spc="-405" b="1">
                <a:latin typeface="Arial"/>
                <a:cs typeface="Arial"/>
              </a:rPr>
              <a:t>WC </a:t>
            </a:r>
            <a:r>
              <a:rPr dirty="0" sz="2800" spc="-210" b="1">
                <a:latin typeface="Arial"/>
                <a:cs typeface="Arial"/>
              </a:rPr>
              <a:t>products  </a:t>
            </a:r>
            <a:r>
              <a:rPr dirty="0" sz="2800" spc="-195" b="1">
                <a:latin typeface="Arial"/>
                <a:cs typeface="Arial"/>
              </a:rPr>
              <a:t>and</a:t>
            </a:r>
            <a:r>
              <a:rPr dirty="0" sz="2800" spc="-10" b="1">
                <a:latin typeface="Arial"/>
                <a:cs typeface="Arial"/>
              </a:rPr>
              <a:t> </a:t>
            </a:r>
            <a:r>
              <a:rPr dirty="0" sz="2800" spc="-225" b="1">
                <a:latin typeface="Arial"/>
                <a:cs typeface="Arial"/>
              </a:rPr>
              <a:t>communication.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5"/>
              </a:spcBef>
            </a:pPr>
            <a:r>
              <a:rPr dirty="0" sz="4100" spc="-260" b="1">
                <a:solidFill>
                  <a:srgbClr val="C55A11"/>
                </a:solidFill>
                <a:latin typeface="Arial"/>
                <a:cs typeface="Arial"/>
              </a:rPr>
              <a:t>Target</a:t>
            </a:r>
            <a:r>
              <a:rPr dirty="0" sz="4100" spc="10" b="1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dirty="0" sz="4100" spc="-360" b="1">
                <a:solidFill>
                  <a:srgbClr val="C55A11"/>
                </a:solidFill>
                <a:latin typeface="Arial"/>
                <a:cs typeface="Arial"/>
              </a:rPr>
              <a:t>Sectors:</a:t>
            </a:r>
            <a:endParaRPr sz="4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09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185" b="1">
                <a:latin typeface="Arial"/>
                <a:cs typeface="Arial"/>
              </a:rPr>
              <a:t>Agriculture (&amp;</a:t>
            </a:r>
            <a:r>
              <a:rPr dirty="0" sz="2800" spc="170" b="1">
                <a:latin typeface="Arial"/>
                <a:cs typeface="Arial"/>
              </a:rPr>
              <a:t> </a:t>
            </a:r>
            <a:r>
              <a:rPr dirty="0" sz="2800" spc="-215" b="1">
                <a:latin typeface="Arial"/>
                <a:cs typeface="Arial"/>
              </a:rPr>
              <a:t>Fisheries)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190" b="1">
                <a:latin typeface="Arial"/>
                <a:cs typeface="Arial"/>
              </a:rPr>
              <a:t>Disaster </a:t>
            </a:r>
            <a:r>
              <a:rPr dirty="0" sz="2800" spc="-275" b="1">
                <a:latin typeface="Arial"/>
                <a:cs typeface="Arial"/>
              </a:rPr>
              <a:t>Risk</a:t>
            </a:r>
            <a:r>
              <a:rPr dirty="0" sz="2800" spc="165" b="1">
                <a:latin typeface="Arial"/>
                <a:cs typeface="Arial"/>
              </a:rPr>
              <a:t> </a:t>
            </a:r>
            <a:r>
              <a:rPr dirty="0" sz="2800" spc="-195" b="1">
                <a:latin typeface="Arial"/>
                <a:cs typeface="Arial"/>
              </a:rPr>
              <a:t>Management.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225" b="1">
                <a:latin typeface="Arial"/>
                <a:cs typeface="Arial"/>
              </a:rPr>
              <a:t>Energy.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185" b="1">
                <a:latin typeface="Arial"/>
                <a:cs typeface="Arial"/>
              </a:rPr>
              <a:t>Water.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9" y="1444193"/>
            <a:ext cx="9944735" cy="4070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9235">
              <a:lnSpc>
                <a:spcPts val="3180"/>
              </a:lnSpc>
              <a:spcBef>
                <a:spcPts val="10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900" spc="-195" b="1">
                <a:latin typeface="Arial"/>
                <a:cs typeface="Arial"/>
              </a:rPr>
              <a:t>Start: </a:t>
            </a:r>
            <a:r>
              <a:rPr dirty="0" sz="2900" b="1">
                <a:latin typeface="Arial"/>
                <a:cs typeface="Arial"/>
              </a:rPr>
              <a:t>- </a:t>
            </a:r>
            <a:r>
              <a:rPr dirty="0" sz="2900" spc="-215" b="1">
                <a:latin typeface="Arial"/>
                <a:cs typeface="Arial"/>
              </a:rPr>
              <a:t>November</a:t>
            </a:r>
            <a:r>
              <a:rPr dirty="0" sz="2900" spc="229" b="1">
                <a:latin typeface="Arial"/>
                <a:cs typeface="Arial"/>
              </a:rPr>
              <a:t> </a:t>
            </a:r>
            <a:r>
              <a:rPr dirty="0" sz="2900" spc="125" b="1">
                <a:latin typeface="Arial"/>
                <a:cs typeface="Arial"/>
              </a:rPr>
              <a:t>2019</a:t>
            </a:r>
            <a:endParaRPr sz="2900">
              <a:latin typeface="Arial"/>
              <a:cs typeface="Arial"/>
            </a:endParaRPr>
          </a:p>
          <a:p>
            <a:pPr marL="241300" indent="-229235">
              <a:lnSpc>
                <a:spcPts val="3180"/>
              </a:lnSpc>
              <a:buFont typeface="Wingdings"/>
              <a:buChar char=""/>
              <a:tabLst>
                <a:tab pos="241935" algn="l"/>
              </a:tabLst>
            </a:pPr>
            <a:r>
              <a:rPr dirty="0" sz="2900" spc="-285" b="1">
                <a:latin typeface="Arial"/>
                <a:cs typeface="Arial"/>
              </a:rPr>
              <a:t>End: </a:t>
            </a:r>
            <a:r>
              <a:rPr dirty="0" sz="2900" b="1">
                <a:latin typeface="Arial"/>
                <a:cs typeface="Arial"/>
              </a:rPr>
              <a:t>- </a:t>
            </a:r>
            <a:r>
              <a:rPr dirty="0" sz="2900" spc="-210" b="1">
                <a:latin typeface="Arial"/>
                <a:cs typeface="Arial"/>
              </a:rPr>
              <a:t>February</a:t>
            </a:r>
            <a:r>
              <a:rPr dirty="0" sz="2900" spc="-220" b="1">
                <a:latin typeface="Arial"/>
                <a:cs typeface="Arial"/>
              </a:rPr>
              <a:t> </a:t>
            </a:r>
            <a:r>
              <a:rPr dirty="0" sz="2900" spc="125" b="1">
                <a:latin typeface="Arial"/>
                <a:cs typeface="Arial"/>
              </a:rPr>
              <a:t>2020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2600">
              <a:latin typeface="Arial"/>
              <a:cs typeface="Arial"/>
            </a:endParaRPr>
          </a:p>
          <a:p>
            <a:pPr marL="859790" marR="370840" indent="-443865">
              <a:lnSpc>
                <a:spcPct val="76100"/>
              </a:lnSpc>
            </a:pPr>
            <a:r>
              <a:rPr dirty="0" sz="3050" spc="-254" b="1" i="1">
                <a:latin typeface="Arial"/>
                <a:cs typeface="Arial"/>
              </a:rPr>
              <a:t>In </a:t>
            </a:r>
            <a:r>
              <a:rPr dirty="0" sz="3050" spc="-375" b="1" i="1">
                <a:latin typeface="Arial"/>
                <a:cs typeface="Arial"/>
              </a:rPr>
              <a:t>cases </a:t>
            </a:r>
            <a:r>
              <a:rPr dirty="0" sz="3050" spc="-290" b="1" i="1">
                <a:latin typeface="Arial"/>
                <a:cs typeface="Arial"/>
              </a:rPr>
              <a:t>where </a:t>
            </a:r>
            <a:r>
              <a:rPr dirty="0" sz="3050" spc="-225" b="1" i="1">
                <a:latin typeface="Arial"/>
                <a:cs typeface="Arial"/>
              </a:rPr>
              <a:t>the </a:t>
            </a:r>
            <a:r>
              <a:rPr dirty="0" sz="3050" spc="-350" b="1" i="1">
                <a:latin typeface="Arial"/>
                <a:cs typeface="Arial"/>
              </a:rPr>
              <a:t>surveys </a:t>
            </a:r>
            <a:r>
              <a:rPr dirty="0" sz="3050" spc="-275" b="1" i="1">
                <a:latin typeface="Arial"/>
                <a:cs typeface="Arial"/>
              </a:rPr>
              <a:t>were </a:t>
            </a:r>
            <a:r>
              <a:rPr dirty="0" sz="3050" spc="-310" b="1" i="1">
                <a:latin typeface="Arial"/>
                <a:cs typeface="Arial"/>
              </a:rPr>
              <a:t>manually </a:t>
            </a:r>
            <a:r>
              <a:rPr dirty="0" sz="3050" spc="-270" b="1" i="1">
                <a:latin typeface="Arial"/>
                <a:cs typeface="Arial"/>
              </a:rPr>
              <a:t>administered </a:t>
            </a:r>
            <a:r>
              <a:rPr dirty="0" sz="3050" spc="-225" b="1" i="1">
                <a:latin typeface="Arial"/>
                <a:cs typeface="Arial"/>
              </a:rPr>
              <a:t>the  </a:t>
            </a:r>
            <a:r>
              <a:rPr dirty="0" sz="3050" spc="-335" b="1" i="1">
                <a:latin typeface="Arial"/>
                <a:cs typeface="Arial"/>
              </a:rPr>
              <a:t>process </a:t>
            </a:r>
            <a:r>
              <a:rPr dirty="0" sz="3050" spc="-300" b="1" i="1">
                <a:latin typeface="Arial"/>
                <a:cs typeface="Arial"/>
              </a:rPr>
              <a:t>on </a:t>
            </a:r>
            <a:r>
              <a:rPr dirty="0" sz="3050" spc="-204" b="1" i="1">
                <a:latin typeface="Arial"/>
                <a:cs typeface="Arial"/>
              </a:rPr>
              <a:t>digitizing </a:t>
            </a:r>
            <a:r>
              <a:rPr dirty="0" sz="3050" spc="-225" b="1" i="1">
                <a:latin typeface="Arial"/>
                <a:cs typeface="Arial"/>
              </a:rPr>
              <a:t>the </a:t>
            </a:r>
            <a:r>
              <a:rPr dirty="0" sz="3050" spc="-335" b="1" i="1">
                <a:latin typeface="Arial"/>
                <a:cs typeface="Arial"/>
              </a:rPr>
              <a:t>responses </a:t>
            </a:r>
            <a:r>
              <a:rPr dirty="0" sz="3050" spc="-280" b="1" i="1">
                <a:latin typeface="Arial"/>
                <a:cs typeface="Arial"/>
              </a:rPr>
              <a:t>began</a:t>
            </a:r>
            <a:r>
              <a:rPr dirty="0" sz="3050" spc="-450" b="1" i="1">
                <a:latin typeface="Arial"/>
                <a:cs typeface="Arial"/>
              </a:rPr>
              <a:t> </a:t>
            </a:r>
            <a:r>
              <a:rPr dirty="0" sz="3050" spc="-225" b="1" i="1">
                <a:latin typeface="Arial"/>
                <a:cs typeface="Arial"/>
              </a:rPr>
              <a:t>thereafter.</a:t>
            </a:r>
            <a:endParaRPr sz="30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0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900" spc="-140" b="1">
                <a:latin typeface="Arial"/>
                <a:cs typeface="Arial"/>
              </a:rPr>
              <a:t>Data </a:t>
            </a:r>
            <a:r>
              <a:rPr dirty="0" sz="2900" spc="-160" b="1">
                <a:latin typeface="Arial"/>
                <a:cs typeface="Arial"/>
              </a:rPr>
              <a:t>for </a:t>
            </a:r>
            <a:r>
              <a:rPr dirty="0" sz="2900" spc="-140" b="1">
                <a:latin typeface="Arial"/>
                <a:cs typeface="Arial"/>
              </a:rPr>
              <a:t>all </a:t>
            </a:r>
            <a:r>
              <a:rPr dirty="0" sz="2900" spc="140" b="1">
                <a:latin typeface="Arial"/>
                <a:cs typeface="Arial"/>
              </a:rPr>
              <a:t>4 </a:t>
            </a:r>
            <a:r>
              <a:rPr dirty="0" sz="2900" spc="-165" b="1">
                <a:latin typeface="Arial"/>
                <a:cs typeface="Arial"/>
              </a:rPr>
              <a:t>partner </a:t>
            </a:r>
            <a:r>
              <a:rPr dirty="0" sz="2900" spc="-215" b="1">
                <a:latin typeface="Arial"/>
                <a:cs typeface="Arial"/>
              </a:rPr>
              <a:t>countries </a:t>
            </a:r>
            <a:r>
              <a:rPr dirty="0" sz="2900" spc="-265" b="1">
                <a:latin typeface="Arial"/>
                <a:cs typeface="Arial"/>
              </a:rPr>
              <a:t>has </a:t>
            </a:r>
            <a:r>
              <a:rPr dirty="0" sz="2900" spc="-225" b="1">
                <a:latin typeface="Arial"/>
                <a:cs typeface="Arial"/>
              </a:rPr>
              <a:t>now </a:t>
            </a:r>
            <a:r>
              <a:rPr dirty="0" sz="2900" spc="-190" b="1">
                <a:latin typeface="Arial"/>
                <a:cs typeface="Arial"/>
              </a:rPr>
              <a:t>been </a:t>
            </a:r>
            <a:r>
              <a:rPr dirty="0" sz="2900" spc="-185" b="1">
                <a:latin typeface="Arial"/>
                <a:cs typeface="Arial"/>
              </a:rPr>
              <a:t>fully</a:t>
            </a:r>
            <a:r>
              <a:rPr dirty="0" sz="2900" spc="-315" b="1">
                <a:latin typeface="Arial"/>
                <a:cs typeface="Arial"/>
              </a:rPr>
              <a:t> </a:t>
            </a:r>
            <a:r>
              <a:rPr dirty="0" sz="2900" spc="-210" b="1">
                <a:latin typeface="Arial"/>
                <a:cs typeface="Arial"/>
              </a:rPr>
              <a:t>archived.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4100">
              <a:latin typeface="Arial"/>
              <a:cs typeface="Arial"/>
            </a:endParaRPr>
          </a:p>
          <a:p>
            <a:pPr marL="241300" marR="5080" indent="-229235">
              <a:lnSpc>
                <a:spcPts val="2790"/>
              </a:lnSpc>
              <a:spcBef>
                <a:spcPts val="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900" spc="-140" b="1">
                <a:latin typeface="Arial"/>
                <a:cs typeface="Arial"/>
              </a:rPr>
              <a:t>Data </a:t>
            </a:r>
            <a:r>
              <a:rPr dirty="0" sz="2900" spc="-254" b="1">
                <a:latin typeface="Arial"/>
                <a:cs typeface="Arial"/>
              </a:rPr>
              <a:t>Analysis </a:t>
            </a:r>
            <a:r>
              <a:rPr dirty="0" sz="2900" spc="-265" b="1">
                <a:latin typeface="Arial"/>
                <a:cs typeface="Arial"/>
              </a:rPr>
              <a:t>has </a:t>
            </a:r>
            <a:r>
              <a:rPr dirty="0" sz="2900" spc="-190" b="1">
                <a:latin typeface="Arial"/>
                <a:cs typeface="Arial"/>
              </a:rPr>
              <a:t>been ongoing </a:t>
            </a:r>
            <a:r>
              <a:rPr dirty="0" sz="2900" spc="-254" b="1">
                <a:latin typeface="Arial"/>
                <a:cs typeface="Arial"/>
              </a:rPr>
              <a:t>since </a:t>
            </a:r>
            <a:r>
              <a:rPr dirty="0" sz="2900" spc="-229" b="1">
                <a:latin typeface="Arial"/>
                <a:cs typeface="Arial"/>
              </a:rPr>
              <a:t>March </a:t>
            </a:r>
            <a:r>
              <a:rPr dirty="0" sz="2900" spc="65" b="1">
                <a:latin typeface="Arial"/>
                <a:cs typeface="Arial"/>
              </a:rPr>
              <a:t>2020, </a:t>
            </a:r>
            <a:r>
              <a:rPr dirty="0" sz="2900" spc="-270" b="1">
                <a:latin typeface="Arial"/>
                <a:cs typeface="Arial"/>
              </a:rPr>
              <a:t>as </a:t>
            </a:r>
            <a:r>
              <a:rPr dirty="0" sz="2900" spc="-220" b="1">
                <a:latin typeface="Arial"/>
                <a:cs typeface="Arial"/>
              </a:rPr>
              <a:t>country  </a:t>
            </a:r>
            <a:r>
              <a:rPr dirty="0" sz="2900" spc="-150" b="1">
                <a:latin typeface="Arial"/>
                <a:cs typeface="Arial"/>
              </a:rPr>
              <a:t>data </a:t>
            </a:r>
            <a:r>
              <a:rPr dirty="0" sz="2900" spc="-240" b="1">
                <a:latin typeface="Arial"/>
                <a:cs typeface="Arial"/>
              </a:rPr>
              <a:t>became</a:t>
            </a:r>
            <a:r>
              <a:rPr dirty="0" sz="2900" spc="140" b="1">
                <a:latin typeface="Arial"/>
                <a:cs typeface="Arial"/>
              </a:rPr>
              <a:t> </a:t>
            </a:r>
            <a:r>
              <a:rPr dirty="0" sz="2900" spc="-180" b="1">
                <a:latin typeface="Arial"/>
                <a:cs typeface="Arial"/>
              </a:rPr>
              <a:t>available.</a:t>
            </a:r>
            <a:endParaRPr sz="29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7691" y="558495"/>
            <a:ext cx="317309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spc="-32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Survey</a:t>
            </a:r>
            <a:r>
              <a:rPr dirty="0" u="heavy" sz="3600" spc="-7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29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Schedule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GCRF </a:t>
            </a:r>
            <a:r>
              <a:rPr dirty="0" spc="-5" i="1">
                <a:latin typeface="Carlito"/>
                <a:cs typeface="Carlito"/>
              </a:rPr>
              <a:t>African </a:t>
            </a:r>
            <a:r>
              <a:rPr dirty="0"/>
              <a:t>SWIFT - </a:t>
            </a:r>
            <a:r>
              <a:rPr dirty="0" spc="-5"/>
              <a:t>Science </a:t>
            </a:r>
            <a:r>
              <a:rPr dirty="0" spc="-15"/>
              <a:t>for Weather </a:t>
            </a:r>
            <a:r>
              <a:rPr dirty="0" spc="-10"/>
              <a:t>Information </a:t>
            </a:r>
            <a:r>
              <a:rPr dirty="0"/>
              <a:t>and </a:t>
            </a:r>
            <a:r>
              <a:rPr dirty="0" spc="-10"/>
              <a:t>Forecasting</a:t>
            </a:r>
            <a:r>
              <a:rPr dirty="0" spc="70"/>
              <a:t> </a:t>
            </a:r>
            <a:r>
              <a:rPr dirty="0" spc="-20"/>
              <a:t>Techniques</a:t>
            </a: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6939" y="657301"/>
            <a:ext cx="4589145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15" b="1">
                <a:solidFill>
                  <a:srgbClr val="C55A11"/>
                </a:solidFill>
                <a:latin typeface="Arial"/>
                <a:cs typeface="Arial"/>
              </a:rPr>
              <a:t>Preliminary</a:t>
            </a:r>
            <a:r>
              <a:rPr dirty="0" sz="4400" spc="-90" b="1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dirty="0" sz="4400" spc="-400" b="1">
                <a:solidFill>
                  <a:srgbClr val="C55A11"/>
                </a:solidFill>
                <a:latin typeface="Arial"/>
                <a:cs typeface="Arial"/>
              </a:rPr>
              <a:t>Results: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24813" y="1751964"/>
          <a:ext cx="10283190" cy="3634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605"/>
                <a:gridCol w="1805305"/>
                <a:gridCol w="2052955"/>
                <a:gridCol w="2052954"/>
                <a:gridCol w="2052954"/>
              </a:tblGrid>
              <a:tr h="9053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 spc="-229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Ghana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 spc="-229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Kenya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 spc="-1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Nigeria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2400" spc="-1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Senegal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9053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-215" b="1">
                          <a:latin typeface="Arial"/>
                          <a:cs typeface="Arial"/>
                        </a:rPr>
                        <a:t>Survey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145" b="1">
                          <a:latin typeface="Arial"/>
                          <a:cs typeface="Arial"/>
                        </a:rPr>
                        <a:t>No.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0" b="1">
                          <a:latin typeface="Arial"/>
                          <a:cs typeface="Arial"/>
                        </a:rPr>
                        <a:t>32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0" b="1">
                          <a:latin typeface="Arial"/>
                          <a:cs typeface="Arial"/>
                        </a:rPr>
                        <a:t>68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0" b="1">
                          <a:latin typeface="Arial"/>
                          <a:cs typeface="Arial"/>
                        </a:rPr>
                        <a:t>68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0" b="1">
                          <a:latin typeface="Arial"/>
                          <a:cs typeface="Arial"/>
                        </a:rPr>
                        <a:t>21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905383">
                <a:tc>
                  <a:txBody>
                    <a:bodyPr/>
                    <a:lstStyle/>
                    <a:p>
                      <a:pPr marL="91440" marR="10318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-200" b="1">
                          <a:latin typeface="Arial"/>
                          <a:cs typeface="Arial"/>
                        </a:rPr>
                        <a:t>Sectors 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400" spc="-1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2400" spc="-3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2400" spc="-45" b="1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30" b="1">
                          <a:latin typeface="Arial"/>
                          <a:cs typeface="Arial"/>
                        </a:rPr>
                        <a:t>24, </a:t>
                      </a:r>
                      <a:r>
                        <a:rPr dirty="0" sz="2400" spc="-10" b="1">
                          <a:latin typeface="Arial"/>
                          <a:cs typeface="Arial"/>
                        </a:rPr>
                        <a:t>4, 4,</a:t>
                      </a:r>
                      <a:r>
                        <a:rPr dirty="0" sz="2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110" b="1"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30" b="1">
                          <a:latin typeface="Arial"/>
                          <a:cs typeface="Arial"/>
                        </a:rPr>
                        <a:t>46, </a:t>
                      </a:r>
                      <a:r>
                        <a:rPr dirty="0" sz="2400" spc="-5" b="1">
                          <a:latin typeface="Arial"/>
                          <a:cs typeface="Arial"/>
                        </a:rPr>
                        <a:t>8, 8,</a:t>
                      </a:r>
                      <a:r>
                        <a:rPr dirty="0" sz="2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110" b="1"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30" b="1">
                          <a:latin typeface="Arial"/>
                          <a:cs typeface="Arial"/>
                        </a:rPr>
                        <a:t>27, 20, 15,</a:t>
                      </a:r>
                      <a:r>
                        <a:rPr dirty="0" sz="24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110" b="1"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-5" b="1">
                          <a:latin typeface="Arial"/>
                          <a:cs typeface="Arial"/>
                        </a:rPr>
                        <a:t>9, 5, 4,</a:t>
                      </a:r>
                      <a:r>
                        <a:rPr dirty="0" sz="24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110" b="1"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905383">
                <a:tc>
                  <a:txBody>
                    <a:bodyPr/>
                    <a:lstStyle/>
                    <a:p>
                      <a:pPr marL="91440" marR="10261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-195" b="1">
                          <a:latin typeface="Arial"/>
                          <a:cs typeface="Arial"/>
                        </a:rPr>
                        <a:t>Gender  </a:t>
                      </a:r>
                      <a:r>
                        <a:rPr dirty="0" sz="2400" spc="-155" b="1">
                          <a:latin typeface="Arial"/>
                          <a:cs typeface="Arial"/>
                        </a:rPr>
                        <a:t>(M,F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400" spc="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85" b="1">
                          <a:latin typeface="Arial"/>
                          <a:cs typeface="Arial"/>
                        </a:rPr>
                        <a:t>%)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" b="1">
                          <a:latin typeface="Arial"/>
                          <a:cs typeface="Arial"/>
                        </a:rPr>
                        <a:t>90.1,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30" b="1">
                          <a:latin typeface="Arial"/>
                          <a:cs typeface="Arial"/>
                        </a:rPr>
                        <a:t>0.9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" b="1">
                          <a:latin typeface="Arial"/>
                          <a:cs typeface="Arial"/>
                        </a:rPr>
                        <a:t>85.3,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50" b="1">
                          <a:latin typeface="Arial"/>
                          <a:cs typeface="Arial"/>
                        </a:rPr>
                        <a:t>14.7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" b="1">
                          <a:latin typeface="Arial"/>
                          <a:cs typeface="Arial"/>
                        </a:rPr>
                        <a:t>77.9,</a:t>
                      </a:r>
                      <a:r>
                        <a:rPr dirty="0" sz="2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45" b="1">
                          <a:latin typeface="Arial"/>
                          <a:cs typeface="Arial"/>
                        </a:rPr>
                        <a:t>22.1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2400" spc="10" b="1">
                          <a:latin typeface="Arial"/>
                          <a:cs typeface="Arial"/>
                        </a:rPr>
                        <a:t>71.5,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50" b="1">
                          <a:latin typeface="Arial"/>
                          <a:cs typeface="Arial"/>
                        </a:rPr>
                        <a:t>28.5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6939" y="529590"/>
            <a:ext cx="38519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10" b="1">
                <a:solidFill>
                  <a:srgbClr val="C55A11"/>
                </a:solidFill>
                <a:latin typeface="Arial"/>
                <a:cs typeface="Arial"/>
              </a:rPr>
              <a:t>Emerging</a:t>
            </a:r>
            <a:r>
              <a:rPr dirty="0" sz="4000" spc="-70" b="1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dirty="0" sz="4000" spc="-335" b="1">
                <a:solidFill>
                  <a:srgbClr val="C55A11"/>
                </a:solidFill>
                <a:latin typeface="Arial"/>
                <a:cs typeface="Arial"/>
              </a:rPr>
              <a:t>themes: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052" y="1298270"/>
            <a:ext cx="10478135" cy="454596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241300" marR="5080" indent="-229235">
              <a:lnSpc>
                <a:spcPts val="2500"/>
              </a:lnSpc>
              <a:spcBef>
                <a:spcPts val="70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170" b="1">
                <a:latin typeface="Arial"/>
                <a:cs typeface="Arial"/>
              </a:rPr>
              <a:t>Information Authority </a:t>
            </a:r>
            <a:r>
              <a:rPr dirty="0" sz="2600" spc="-145" b="1">
                <a:latin typeface="Arial"/>
                <a:cs typeface="Arial"/>
              </a:rPr>
              <a:t>– </a:t>
            </a:r>
            <a:r>
              <a:rPr dirty="0" sz="2600" spc="-250" b="1">
                <a:latin typeface="Arial"/>
                <a:cs typeface="Arial"/>
              </a:rPr>
              <a:t>NMHSs </a:t>
            </a:r>
            <a:r>
              <a:rPr dirty="0" sz="2600" spc="-135" b="1">
                <a:latin typeface="Arial"/>
                <a:cs typeface="Arial"/>
              </a:rPr>
              <a:t>still the </a:t>
            </a:r>
            <a:r>
              <a:rPr dirty="0" sz="2600" spc="-210" b="1">
                <a:latin typeface="Arial"/>
                <a:cs typeface="Arial"/>
              </a:rPr>
              <a:t>most </a:t>
            </a:r>
            <a:r>
              <a:rPr dirty="0" sz="2600" spc="-150" b="1">
                <a:latin typeface="Arial"/>
                <a:cs typeface="Arial"/>
              </a:rPr>
              <a:t>preferred </a:t>
            </a:r>
            <a:r>
              <a:rPr dirty="0" sz="2600" spc="-195" b="1">
                <a:latin typeface="Arial"/>
                <a:cs typeface="Arial"/>
              </a:rPr>
              <a:t>mode </a:t>
            </a:r>
            <a:r>
              <a:rPr dirty="0" sz="2600" spc="-150" b="1">
                <a:latin typeface="Arial"/>
                <a:cs typeface="Arial"/>
              </a:rPr>
              <a:t>of </a:t>
            </a:r>
            <a:r>
              <a:rPr dirty="0" sz="2600" spc="-245" b="1">
                <a:latin typeface="Arial"/>
                <a:cs typeface="Arial"/>
              </a:rPr>
              <a:t>accessing  </a:t>
            </a:r>
            <a:r>
              <a:rPr dirty="0" sz="2600" spc="-315" b="1">
                <a:latin typeface="Arial"/>
                <a:cs typeface="Arial"/>
              </a:rPr>
              <a:t>WCS.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9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215" b="1">
                <a:latin typeface="Arial"/>
                <a:cs typeface="Arial"/>
              </a:rPr>
              <a:t>Type </a:t>
            </a:r>
            <a:r>
              <a:rPr dirty="0" sz="2600" spc="-150" b="1">
                <a:latin typeface="Arial"/>
                <a:cs typeface="Arial"/>
              </a:rPr>
              <a:t>of </a:t>
            </a:r>
            <a:r>
              <a:rPr dirty="0" sz="2600" spc="-170" b="1">
                <a:latin typeface="Arial"/>
                <a:cs typeface="Arial"/>
              </a:rPr>
              <a:t>information </a:t>
            </a:r>
            <a:r>
              <a:rPr dirty="0" sz="2600" spc="-145" b="1">
                <a:latin typeface="Arial"/>
                <a:cs typeface="Arial"/>
              </a:rPr>
              <a:t>– </a:t>
            </a:r>
            <a:r>
              <a:rPr dirty="0" sz="2600" spc="-200" b="1">
                <a:latin typeface="Arial"/>
                <a:cs typeface="Arial"/>
              </a:rPr>
              <a:t>Sector</a:t>
            </a:r>
            <a:r>
              <a:rPr dirty="0" sz="2600" spc="180" b="1">
                <a:latin typeface="Arial"/>
                <a:cs typeface="Arial"/>
              </a:rPr>
              <a:t> </a:t>
            </a:r>
            <a:r>
              <a:rPr dirty="0" sz="2600" spc="-190" b="1">
                <a:latin typeface="Arial"/>
                <a:cs typeface="Arial"/>
              </a:rPr>
              <a:t>sensitive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165" b="1">
                <a:latin typeface="Arial"/>
                <a:cs typeface="Arial"/>
              </a:rPr>
              <a:t>Preferred format </a:t>
            </a:r>
            <a:r>
              <a:rPr dirty="0" sz="2600" spc="-145" b="1">
                <a:latin typeface="Arial"/>
                <a:cs typeface="Arial"/>
              </a:rPr>
              <a:t>– </a:t>
            </a:r>
            <a:r>
              <a:rPr dirty="0" sz="2600" spc="-165" b="1">
                <a:latin typeface="Arial"/>
                <a:cs typeface="Arial"/>
              </a:rPr>
              <a:t>statistical</a:t>
            </a:r>
            <a:r>
              <a:rPr dirty="0" sz="2600" spc="-90" b="1">
                <a:latin typeface="Arial"/>
                <a:cs typeface="Arial"/>
              </a:rPr>
              <a:t> </a:t>
            </a:r>
            <a:r>
              <a:rPr dirty="0" sz="2600" spc="-240" b="1">
                <a:latin typeface="Arial"/>
                <a:cs typeface="Arial"/>
              </a:rPr>
              <a:t>summaries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ts val="3060"/>
              </a:lnSpc>
              <a:spcBef>
                <a:spcPts val="37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215" b="1">
                <a:latin typeface="Arial"/>
                <a:cs typeface="Arial"/>
              </a:rPr>
              <a:t>Reliance </a:t>
            </a:r>
            <a:r>
              <a:rPr dirty="0" sz="2600" spc="-185" b="1">
                <a:latin typeface="Arial"/>
                <a:cs typeface="Arial"/>
              </a:rPr>
              <a:t>on </a:t>
            </a:r>
            <a:r>
              <a:rPr dirty="0" sz="2600" spc="-145" b="1">
                <a:latin typeface="Arial"/>
                <a:cs typeface="Arial"/>
              </a:rPr>
              <a:t>other </a:t>
            </a:r>
            <a:r>
              <a:rPr dirty="0" sz="2600" spc="-175" b="1">
                <a:latin typeface="Arial"/>
                <a:cs typeface="Arial"/>
              </a:rPr>
              <a:t>web-based </a:t>
            </a:r>
            <a:r>
              <a:rPr dirty="0" sz="2600" spc="-225" b="1">
                <a:latin typeface="Arial"/>
                <a:cs typeface="Arial"/>
              </a:rPr>
              <a:t>services </a:t>
            </a:r>
            <a:r>
              <a:rPr dirty="0" sz="2600" b="1">
                <a:latin typeface="Arial"/>
                <a:cs typeface="Arial"/>
              </a:rPr>
              <a:t>- </a:t>
            </a:r>
            <a:r>
              <a:rPr dirty="0" sz="2600" spc="110" b="1">
                <a:latin typeface="Arial"/>
                <a:cs typeface="Arial"/>
              </a:rPr>
              <a:t>&gt;60% </a:t>
            </a:r>
            <a:r>
              <a:rPr dirty="0" sz="2600" spc="-150" b="1">
                <a:latin typeface="Arial"/>
                <a:cs typeface="Arial"/>
              </a:rPr>
              <a:t>of </a:t>
            </a:r>
            <a:r>
              <a:rPr dirty="0" sz="2600" spc="-155" b="1">
                <a:latin typeface="Arial"/>
                <a:cs typeface="Arial"/>
              </a:rPr>
              <a:t>in </a:t>
            </a:r>
            <a:r>
              <a:rPr dirty="0" sz="2600" spc="-140" b="1">
                <a:latin typeface="Arial"/>
                <a:cs typeface="Arial"/>
              </a:rPr>
              <a:t>the </a:t>
            </a:r>
            <a:r>
              <a:rPr dirty="0" sz="2600" spc="125" b="1">
                <a:latin typeface="Arial"/>
                <a:cs typeface="Arial"/>
              </a:rPr>
              <a:t>4</a:t>
            </a:r>
            <a:r>
              <a:rPr dirty="0" sz="2600" spc="-270" b="1">
                <a:latin typeface="Arial"/>
                <a:cs typeface="Arial"/>
              </a:rPr>
              <a:t> </a:t>
            </a:r>
            <a:r>
              <a:rPr dirty="0" sz="2600" spc="-190" b="1">
                <a:latin typeface="Arial"/>
                <a:cs typeface="Arial"/>
              </a:rPr>
              <a:t>countries.</a:t>
            </a:r>
            <a:endParaRPr sz="2600">
              <a:latin typeface="Arial"/>
              <a:cs typeface="Arial"/>
            </a:endParaRPr>
          </a:p>
          <a:p>
            <a:pPr lvl="1" marL="698500" indent="-229235">
              <a:lnSpc>
                <a:spcPts val="3060"/>
              </a:lnSpc>
              <a:buFont typeface="Wingdings"/>
              <a:buChar char=""/>
              <a:tabLst>
                <a:tab pos="699135" algn="l"/>
              </a:tabLst>
            </a:pPr>
            <a:r>
              <a:rPr dirty="0" sz="2600" spc="-180" b="1">
                <a:latin typeface="Arial"/>
                <a:cs typeface="Arial"/>
              </a:rPr>
              <a:t>Mainly </a:t>
            </a:r>
            <a:r>
              <a:rPr dirty="0" sz="2600" spc="-175" b="1">
                <a:latin typeface="Arial"/>
                <a:cs typeface="Arial"/>
              </a:rPr>
              <a:t>due </a:t>
            </a:r>
            <a:r>
              <a:rPr dirty="0" sz="2600" spc="-95" b="1">
                <a:latin typeface="Arial"/>
                <a:cs typeface="Arial"/>
              </a:rPr>
              <a:t>to </a:t>
            </a:r>
            <a:r>
              <a:rPr dirty="0" sz="2600" spc="-135" b="1">
                <a:latin typeface="Arial"/>
                <a:cs typeface="Arial"/>
              </a:rPr>
              <a:t>ability </a:t>
            </a:r>
            <a:r>
              <a:rPr dirty="0" sz="2600" spc="-95" b="1">
                <a:latin typeface="Arial"/>
                <a:cs typeface="Arial"/>
              </a:rPr>
              <a:t>to </a:t>
            </a:r>
            <a:r>
              <a:rPr dirty="0" sz="2600" spc="-175" b="1">
                <a:solidFill>
                  <a:srgbClr val="00AFEF"/>
                </a:solidFill>
                <a:latin typeface="Arial"/>
                <a:cs typeface="Arial"/>
              </a:rPr>
              <a:t>download</a:t>
            </a:r>
            <a:r>
              <a:rPr dirty="0" sz="2600" spc="12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2600" spc="-140" b="1">
                <a:solidFill>
                  <a:srgbClr val="00AFEF"/>
                </a:solidFill>
                <a:latin typeface="Arial"/>
                <a:cs typeface="Arial"/>
              </a:rPr>
              <a:t>data</a:t>
            </a:r>
            <a:r>
              <a:rPr dirty="0" sz="2600" spc="-140" b="1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195" b="1">
                <a:latin typeface="Arial"/>
                <a:cs typeface="Arial"/>
              </a:rPr>
              <a:t>Explaining</a:t>
            </a:r>
            <a:r>
              <a:rPr dirty="0" sz="2600" spc="-5" b="1">
                <a:latin typeface="Arial"/>
                <a:cs typeface="Arial"/>
              </a:rPr>
              <a:t> </a:t>
            </a:r>
            <a:r>
              <a:rPr dirty="0" sz="2600" spc="-200" b="1">
                <a:latin typeface="Arial"/>
                <a:cs typeface="Arial"/>
              </a:rPr>
              <a:t>Forecast</a:t>
            </a:r>
            <a:r>
              <a:rPr dirty="0" sz="2600" b="1">
                <a:latin typeface="Arial"/>
                <a:cs typeface="Arial"/>
              </a:rPr>
              <a:t> </a:t>
            </a:r>
            <a:r>
              <a:rPr dirty="0" sz="2600" spc="-265" b="1">
                <a:latin typeface="Arial"/>
                <a:cs typeface="Arial"/>
              </a:rPr>
              <a:t>Accuracy</a:t>
            </a:r>
            <a:r>
              <a:rPr dirty="0" sz="2600" spc="5" b="1">
                <a:latin typeface="Arial"/>
                <a:cs typeface="Arial"/>
              </a:rPr>
              <a:t> </a:t>
            </a:r>
            <a:r>
              <a:rPr dirty="0" sz="2600" spc="-145" b="1">
                <a:latin typeface="Arial"/>
                <a:cs typeface="Arial"/>
              </a:rPr>
              <a:t>–</a:t>
            </a:r>
            <a:r>
              <a:rPr dirty="0" sz="2600" spc="20" b="1">
                <a:latin typeface="Arial"/>
                <a:cs typeface="Arial"/>
              </a:rPr>
              <a:t> </a:t>
            </a:r>
            <a:r>
              <a:rPr dirty="0" sz="2600" spc="-140" b="1">
                <a:latin typeface="Arial"/>
                <a:cs typeface="Arial"/>
              </a:rPr>
              <a:t>both</a:t>
            </a:r>
            <a:r>
              <a:rPr dirty="0" sz="2600" spc="-5" b="1">
                <a:latin typeface="Arial"/>
                <a:cs typeface="Arial"/>
              </a:rPr>
              <a:t> </a:t>
            </a:r>
            <a:r>
              <a:rPr dirty="0" sz="2600" spc="-160" b="1">
                <a:latin typeface="Arial"/>
                <a:cs typeface="Arial"/>
              </a:rPr>
              <a:t>Probabilities</a:t>
            </a:r>
            <a:r>
              <a:rPr dirty="0" sz="2600" spc="-10" b="1">
                <a:latin typeface="Arial"/>
                <a:cs typeface="Arial"/>
              </a:rPr>
              <a:t> </a:t>
            </a:r>
            <a:r>
              <a:rPr dirty="0" sz="2600" spc="-170" b="1">
                <a:latin typeface="Arial"/>
                <a:cs typeface="Arial"/>
              </a:rPr>
              <a:t>&amp;</a:t>
            </a:r>
            <a:r>
              <a:rPr dirty="0" sz="2600" spc="30" b="1">
                <a:latin typeface="Arial"/>
                <a:cs typeface="Arial"/>
              </a:rPr>
              <a:t> </a:t>
            </a:r>
            <a:r>
              <a:rPr dirty="0" sz="2600" spc="-180" b="1">
                <a:latin typeface="Arial"/>
                <a:cs typeface="Arial"/>
              </a:rPr>
              <a:t>short</a:t>
            </a:r>
            <a:r>
              <a:rPr dirty="0" sz="2600" spc="10" b="1">
                <a:latin typeface="Arial"/>
                <a:cs typeface="Arial"/>
              </a:rPr>
              <a:t> </a:t>
            </a:r>
            <a:r>
              <a:rPr dirty="0" sz="2600" spc="-185" b="1">
                <a:latin typeface="Arial"/>
                <a:cs typeface="Arial"/>
              </a:rPr>
              <a:t>explanations.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ts val="3060"/>
              </a:lnSpc>
              <a:spcBef>
                <a:spcPts val="37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185" b="1">
                <a:latin typeface="Arial"/>
                <a:cs typeface="Arial"/>
              </a:rPr>
              <a:t>Improved </a:t>
            </a:r>
            <a:r>
              <a:rPr dirty="0" sz="2600" spc="-160" b="1">
                <a:latin typeface="Arial"/>
                <a:cs typeface="Arial"/>
              </a:rPr>
              <a:t>uptake </a:t>
            </a:r>
            <a:r>
              <a:rPr dirty="0" sz="2600" spc="-150" b="1">
                <a:latin typeface="Arial"/>
                <a:cs typeface="Arial"/>
              </a:rPr>
              <a:t>of</a:t>
            </a:r>
            <a:r>
              <a:rPr dirty="0" sz="2600" spc="350" b="1">
                <a:latin typeface="Arial"/>
                <a:cs typeface="Arial"/>
              </a:rPr>
              <a:t> </a:t>
            </a:r>
            <a:r>
              <a:rPr dirty="0" sz="2600" spc="-370" b="1">
                <a:latin typeface="Arial"/>
                <a:cs typeface="Arial"/>
              </a:rPr>
              <a:t>WCS </a:t>
            </a:r>
            <a:r>
              <a:rPr dirty="0" sz="2600" b="1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lvl="1" marL="698500" indent="-229235">
              <a:lnSpc>
                <a:spcPts val="3000"/>
              </a:lnSpc>
              <a:buFont typeface="Wingdings"/>
              <a:buChar char=""/>
              <a:tabLst>
                <a:tab pos="699135" algn="l"/>
              </a:tabLst>
            </a:pPr>
            <a:r>
              <a:rPr dirty="0" sz="2600" spc="-160" b="1">
                <a:solidFill>
                  <a:srgbClr val="00AFEF"/>
                </a:solidFill>
                <a:latin typeface="Arial"/>
                <a:cs typeface="Arial"/>
              </a:rPr>
              <a:t>Need </a:t>
            </a:r>
            <a:r>
              <a:rPr dirty="0" sz="2600" spc="-140" b="1">
                <a:solidFill>
                  <a:srgbClr val="00AFEF"/>
                </a:solidFill>
                <a:latin typeface="Arial"/>
                <a:cs typeface="Arial"/>
              </a:rPr>
              <a:t>for</a:t>
            </a:r>
            <a:r>
              <a:rPr dirty="0" sz="2600" spc="13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2600" spc="-150" b="1">
                <a:solidFill>
                  <a:srgbClr val="00AFEF"/>
                </a:solidFill>
                <a:latin typeface="Arial"/>
                <a:cs typeface="Arial"/>
              </a:rPr>
              <a:t>training</a:t>
            </a:r>
            <a:endParaRPr sz="2600">
              <a:latin typeface="Arial"/>
              <a:cs typeface="Arial"/>
            </a:endParaRPr>
          </a:p>
          <a:p>
            <a:pPr lvl="1" marL="698500" indent="-229235">
              <a:lnSpc>
                <a:spcPts val="3060"/>
              </a:lnSpc>
              <a:buFont typeface="Wingdings"/>
              <a:buChar char=""/>
              <a:tabLst>
                <a:tab pos="699135" algn="l"/>
              </a:tabLst>
            </a:pPr>
            <a:r>
              <a:rPr dirty="0" sz="2600" spc="-140" b="1">
                <a:solidFill>
                  <a:srgbClr val="00AFEF"/>
                </a:solidFill>
                <a:latin typeface="Arial"/>
                <a:cs typeface="Arial"/>
              </a:rPr>
              <a:t>Interpretation </a:t>
            </a:r>
            <a:r>
              <a:rPr dirty="0" sz="2600" spc="-150" b="1">
                <a:solidFill>
                  <a:srgbClr val="00AFEF"/>
                </a:solidFill>
                <a:latin typeface="Arial"/>
                <a:cs typeface="Arial"/>
              </a:rPr>
              <a:t>of </a:t>
            </a:r>
            <a:r>
              <a:rPr dirty="0" sz="2600" spc="-190" b="1">
                <a:solidFill>
                  <a:srgbClr val="00AFEF"/>
                </a:solidFill>
                <a:latin typeface="Arial"/>
                <a:cs typeface="Arial"/>
              </a:rPr>
              <a:t>forecast</a:t>
            </a:r>
            <a:r>
              <a:rPr dirty="0" sz="2600" spc="290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2600" spc="-185" b="1">
                <a:solidFill>
                  <a:srgbClr val="00AFEF"/>
                </a:solidFill>
                <a:latin typeface="Arial"/>
                <a:cs typeface="Arial"/>
              </a:rPr>
              <a:t>(uncertainty)</a:t>
            </a:r>
            <a:endParaRPr sz="26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7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600" spc="-204" b="1">
                <a:latin typeface="Arial"/>
                <a:cs typeface="Arial"/>
              </a:rPr>
              <a:t>Willingness </a:t>
            </a:r>
            <a:r>
              <a:rPr dirty="0" sz="2600" spc="-95" b="1">
                <a:latin typeface="Arial"/>
                <a:cs typeface="Arial"/>
              </a:rPr>
              <a:t>to </a:t>
            </a:r>
            <a:r>
              <a:rPr dirty="0" sz="2600" spc="-195" b="1">
                <a:latin typeface="Arial"/>
                <a:cs typeface="Arial"/>
              </a:rPr>
              <a:t>pay </a:t>
            </a:r>
            <a:r>
              <a:rPr dirty="0" sz="2600" spc="-145" b="1">
                <a:latin typeface="Arial"/>
                <a:cs typeface="Arial"/>
              </a:rPr>
              <a:t>–</a:t>
            </a:r>
            <a:r>
              <a:rPr dirty="0" sz="2600" spc="-60" b="1">
                <a:latin typeface="Arial"/>
                <a:cs typeface="Arial"/>
              </a:rPr>
              <a:t> </a:t>
            </a:r>
            <a:r>
              <a:rPr dirty="0" sz="2600" spc="-150" b="1">
                <a:solidFill>
                  <a:srgbClr val="00AFEF"/>
                </a:solidFill>
                <a:latin typeface="Arial"/>
                <a:cs typeface="Arial"/>
              </a:rPr>
              <a:t>Moderate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6939" y="589279"/>
            <a:ext cx="4017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15" b="1">
                <a:solidFill>
                  <a:srgbClr val="FFC000"/>
                </a:solidFill>
                <a:latin typeface="Arial"/>
                <a:cs typeface="Arial"/>
              </a:rPr>
              <a:t>Willingness </a:t>
            </a:r>
            <a:r>
              <a:rPr dirty="0" sz="4000" spc="-145" b="1">
                <a:solidFill>
                  <a:srgbClr val="FFC000"/>
                </a:solidFill>
                <a:latin typeface="Arial"/>
                <a:cs typeface="Arial"/>
              </a:rPr>
              <a:t>to</a:t>
            </a:r>
            <a:r>
              <a:rPr dirty="0" sz="4000" spc="-509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000" spc="-340" b="1">
                <a:solidFill>
                  <a:srgbClr val="FFC000"/>
                </a:solidFill>
                <a:latin typeface="Arial"/>
                <a:cs typeface="Arial"/>
              </a:rPr>
              <a:t>pay: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1610360"/>
            <a:ext cx="5691505" cy="121983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just"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85" b="1">
                <a:latin typeface="Arial"/>
                <a:cs typeface="Arial"/>
              </a:rPr>
              <a:t>Will </a:t>
            </a:r>
            <a:r>
              <a:rPr dirty="0" sz="2800" spc="-160" b="1">
                <a:latin typeface="Arial"/>
                <a:cs typeface="Arial"/>
              </a:rPr>
              <a:t>be </a:t>
            </a:r>
            <a:r>
              <a:rPr dirty="0" sz="2800" spc="-180" b="1">
                <a:latin typeface="Arial"/>
                <a:cs typeface="Arial"/>
              </a:rPr>
              <a:t>explored </a:t>
            </a:r>
            <a:r>
              <a:rPr dirty="0" sz="2800" spc="-165" b="1">
                <a:latin typeface="Arial"/>
                <a:cs typeface="Arial"/>
              </a:rPr>
              <a:t>further </a:t>
            </a:r>
            <a:r>
              <a:rPr dirty="0" sz="2800" spc="-170" b="1">
                <a:latin typeface="Arial"/>
                <a:cs typeface="Arial"/>
              </a:rPr>
              <a:t>in </a:t>
            </a:r>
            <a:r>
              <a:rPr dirty="0" sz="2800" spc="-160" b="1">
                <a:latin typeface="Arial"/>
                <a:cs typeface="Arial"/>
              </a:rPr>
              <a:t>testbed </a:t>
            </a:r>
            <a:r>
              <a:rPr dirty="0" sz="2800" spc="130" b="1">
                <a:latin typeface="Arial"/>
                <a:cs typeface="Arial"/>
              </a:rPr>
              <a:t>3  </a:t>
            </a:r>
            <a:r>
              <a:rPr dirty="0" sz="2800" spc="-190" b="1">
                <a:latin typeface="Arial"/>
                <a:cs typeface="Arial"/>
              </a:rPr>
              <a:t>&amp; Demonstration projects </a:t>
            </a:r>
            <a:r>
              <a:rPr dirty="0" sz="2800" spc="-160" b="1">
                <a:latin typeface="Arial"/>
                <a:cs typeface="Arial"/>
              </a:rPr>
              <a:t>– </a:t>
            </a:r>
            <a:r>
              <a:rPr dirty="0" sz="2800" spc="-265" b="1">
                <a:latin typeface="Arial"/>
                <a:cs typeface="Arial"/>
              </a:rPr>
              <a:t>Kenya </a:t>
            </a:r>
            <a:r>
              <a:rPr dirty="0" sz="2800" spc="-190" b="1">
                <a:latin typeface="Arial"/>
                <a:cs typeface="Arial"/>
              </a:rPr>
              <a:t>&amp;  </a:t>
            </a:r>
            <a:r>
              <a:rPr dirty="0" sz="2800" spc="-250" b="1">
                <a:latin typeface="Arial"/>
                <a:cs typeface="Arial"/>
              </a:rPr>
              <a:t>Ghana.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44985" y="1869429"/>
            <a:ext cx="4676842" cy="39290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3691" y="377952"/>
            <a:ext cx="4298442" cy="1229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6939" y="509727"/>
            <a:ext cx="360299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45" b="1">
                <a:solidFill>
                  <a:srgbClr val="C55A11"/>
                </a:solidFill>
                <a:latin typeface="Arial"/>
                <a:cs typeface="Arial"/>
              </a:rPr>
              <a:t>Special</a:t>
            </a:r>
            <a:r>
              <a:rPr dirty="0" sz="4400" spc="-40" b="1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dirty="0" sz="4400" spc="-430" b="1">
                <a:solidFill>
                  <a:srgbClr val="C55A11"/>
                </a:solidFill>
                <a:latin typeface="Arial"/>
                <a:cs typeface="Arial"/>
              </a:rPr>
              <a:t>Thanks: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6939" y="1391564"/>
            <a:ext cx="3346450" cy="25831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800" spc="-225" b="1">
                <a:latin typeface="Arial"/>
                <a:cs typeface="Arial"/>
              </a:rPr>
              <a:t>Country </a:t>
            </a:r>
            <a:r>
              <a:rPr dirty="0" sz="2800" spc="-250" b="1">
                <a:latin typeface="Arial"/>
                <a:cs typeface="Arial"/>
              </a:rPr>
              <a:t>Survey</a:t>
            </a:r>
            <a:r>
              <a:rPr dirty="0" sz="2800" spc="155" b="1">
                <a:latin typeface="Arial"/>
                <a:cs typeface="Arial"/>
              </a:rPr>
              <a:t> </a:t>
            </a:r>
            <a:r>
              <a:rPr dirty="0" sz="2800" spc="-250" b="1">
                <a:latin typeface="Arial"/>
                <a:cs typeface="Arial"/>
              </a:rPr>
              <a:t>Leads: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250" b="1">
                <a:latin typeface="Arial"/>
                <a:cs typeface="Arial"/>
              </a:rPr>
              <a:t>Gmet </a:t>
            </a:r>
            <a:r>
              <a:rPr dirty="0" sz="2800" spc="-160" b="1">
                <a:latin typeface="Arial"/>
                <a:cs typeface="Arial"/>
              </a:rPr>
              <a:t>–</a:t>
            </a:r>
            <a:r>
              <a:rPr dirty="0" sz="2800" spc="-285" b="1">
                <a:latin typeface="Arial"/>
                <a:cs typeface="Arial"/>
              </a:rPr>
              <a:t> </a:t>
            </a:r>
            <a:r>
              <a:rPr dirty="0" sz="2800" spc="-190" b="1">
                <a:latin typeface="Arial"/>
                <a:cs typeface="Arial"/>
              </a:rPr>
              <a:t>Maureen.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240" b="1">
                <a:latin typeface="Arial"/>
                <a:cs typeface="Arial"/>
              </a:rPr>
              <a:t>KMD </a:t>
            </a:r>
            <a:r>
              <a:rPr dirty="0" sz="2800" spc="-160" b="1">
                <a:latin typeface="Arial"/>
                <a:cs typeface="Arial"/>
              </a:rPr>
              <a:t>–</a:t>
            </a:r>
            <a:r>
              <a:rPr dirty="0" sz="2800" spc="-300" b="1">
                <a:latin typeface="Arial"/>
                <a:cs typeface="Arial"/>
              </a:rPr>
              <a:t> </a:t>
            </a:r>
            <a:r>
              <a:rPr dirty="0" sz="2800" spc="-250" b="1">
                <a:latin typeface="Arial"/>
                <a:cs typeface="Arial"/>
              </a:rPr>
              <a:t>Chris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145" b="1">
                <a:latin typeface="Arial"/>
                <a:cs typeface="Arial"/>
              </a:rPr>
              <a:t>NiMet </a:t>
            </a:r>
            <a:r>
              <a:rPr dirty="0" sz="2800" spc="-160" b="1">
                <a:latin typeface="Arial"/>
                <a:cs typeface="Arial"/>
              </a:rPr>
              <a:t>–</a:t>
            </a:r>
            <a:r>
              <a:rPr dirty="0" sz="2800" spc="145" b="1">
                <a:latin typeface="Arial"/>
                <a:cs typeface="Arial"/>
              </a:rPr>
              <a:t> </a:t>
            </a:r>
            <a:r>
              <a:rPr dirty="0" sz="2800" spc="-190" b="1">
                <a:latin typeface="Arial"/>
                <a:cs typeface="Arial"/>
              </a:rPr>
              <a:t>Ibrahim</a:t>
            </a:r>
            <a:endParaRPr sz="2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800" spc="-260" b="1">
                <a:latin typeface="Arial"/>
                <a:cs typeface="Arial"/>
              </a:rPr>
              <a:t>ANACIM </a:t>
            </a:r>
            <a:r>
              <a:rPr dirty="0" sz="2800" spc="-5" b="1">
                <a:latin typeface="Arial"/>
                <a:cs typeface="Arial"/>
              </a:rPr>
              <a:t>-</a:t>
            </a:r>
            <a:r>
              <a:rPr dirty="0" sz="2800" spc="-270" b="1">
                <a:latin typeface="Arial"/>
                <a:cs typeface="Arial"/>
              </a:rPr>
              <a:t> </a:t>
            </a:r>
            <a:r>
              <a:rPr dirty="0" sz="2800" spc="-250" b="1">
                <a:latin typeface="Arial"/>
                <a:cs typeface="Arial"/>
              </a:rPr>
              <a:t>Awa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5" y="0"/>
            <a:ext cx="12186285" cy="520700"/>
            <a:chOff x="6095" y="0"/>
            <a:chExt cx="12186285" cy="520700"/>
          </a:xfrm>
        </p:grpSpPr>
        <p:sp>
          <p:nvSpPr>
            <p:cNvPr id="3" name="object 3"/>
            <p:cNvSpPr/>
            <p:nvPr/>
          </p:nvSpPr>
          <p:spPr>
            <a:xfrm>
              <a:off x="6095" y="0"/>
              <a:ext cx="12186285" cy="393700"/>
            </a:xfrm>
            <a:custGeom>
              <a:avLst/>
              <a:gdLst/>
              <a:ahLst/>
              <a:cxnLst/>
              <a:rect l="l" t="t" r="r" b="b"/>
              <a:pathLst>
                <a:path w="12186285" h="393700">
                  <a:moveTo>
                    <a:pt x="0" y="393191"/>
                  </a:moveTo>
                  <a:lnTo>
                    <a:pt x="12185904" y="393191"/>
                  </a:lnTo>
                  <a:lnTo>
                    <a:pt x="12185904" y="0"/>
                  </a:lnTo>
                  <a:lnTo>
                    <a:pt x="0" y="0"/>
                  </a:lnTo>
                  <a:lnTo>
                    <a:pt x="0" y="393191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690116" y="0"/>
              <a:ext cx="944118" cy="5204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298191" y="0"/>
              <a:ext cx="1072133" cy="5204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092195" y="0"/>
              <a:ext cx="1038606" cy="5204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794760" y="0"/>
              <a:ext cx="413765" cy="5204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30395" y="0"/>
              <a:ext cx="6601206" cy="52044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836166" y="8585"/>
            <a:ext cx="853186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04535" y="6089903"/>
            <a:ext cx="1869450" cy="7351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74267" y="2446782"/>
            <a:ext cx="10145395" cy="156210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L="12700" marR="5080" indent="-1270">
              <a:lnSpc>
                <a:spcPts val="3890"/>
              </a:lnSpc>
              <a:spcBef>
                <a:spcPts val="585"/>
              </a:spcBef>
            </a:pPr>
            <a:r>
              <a:rPr dirty="0" sz="3600" spc="-330" b="1">
                <a:latin typeface="Arial"/>
                <a:cs typeface="Arial"/>
              </a:rPr>
              <a:t>This </a:t>
            </a:r>
            <a:r>
              <a:rPr dirty="0" sz="3600" spc="-250" b="1">
                <a:latin typeface="Arial"/>
                <a:cs typeface="Arial"/>
              </a:rPr>
              <a:t>work </a:t>
            </a:r>
            <a:r>
              <a:rPr dirty="0" sz="3600" spc="-335" b="1">
                <a:latin typeface="Arial"/>
                <a:cs typeface="Arial"/>
              </a:rPr>
              <a:t>was </a:t>
            </a:r>
            <a:r>
              <a:rPr dirty="0" sz="3600" spc="-235" b="1">
                <a:latin typeface="Arial"/>
                <a:cs typeface="Arial"/>
              </a:rPr>
              <a:t>supported </a:t>
            </a:r>
            <a:r>
              <a:rPr dirty="0" sz="3600" spc="-280" b="1">
                <a:latin typeface="Arial"/>
                <a:cs typeface="Arial"/>
              </a:rPr>
              <a:t>by </a:t>
            </a:r>
            <a:r>
              <a:rPr dirty="0" sz="3600" spc="-500" b="1">
                <a:latin typeface="Arial"/>
                <a:cs typeface="Arial"/>
              </a:rPr>
              <a:t>UK </a:t>
            </a:r>
            <a:r>
              <a:rPr dirty="0" sz="3600" spc="-340" b="1">
                <a:latin typeface="Arial"/>
                <a:cs typeface="Arial"/>
              </a:rPr>
              <a:t>Research </a:t>
            </a:r>
            <a:r>
              <a:rPr dirty="0" sz="3600" spc="-245" b="1">
                <a:latin typeface="Arial"/>
                <a:cs typeface="Arial"/>
              </a:rPr>
              <a:t>and  Innovation </a:t>
            </a:r>
            <a:r>
              <a:rPr dirty="0" sz="3600" spc="-345" b="1">
                <a:latin typeface="Arial"/>
                <a:cs typeface="Arial"/>
              </a:rPr>
              <a:t>as </a:t>
            </a:r>
            <a:r>
              <a:rPr dirty="0" sz="3600" spc="-170" b="1">
                <a:latin typeface="Arial"/>
                <a:cs typeface="Arial"/>
              </a:rPr>
              <a:t>part </a:t>
            </a:r>
            <a:r>
              <a:rPr dirty="0" sz="3600" spc="-215" b="1">
                <a:latin typeface="Arial"/>
                <a:cs typeface="Arial"/>
              </a:rPr>
              <a:t>of </a:t>
            </a:r>
            <a:r>
              <a:rPr dirty="0" sz="3600" spc="-190" b="1">
                <a:latin typeface="Arial"/>
                <a:cs typeface="Arial"/>
              </a:rPr>
              <a:t>the </a:t>
            </a:r>
            <a:r>
              <a:rPr dirty="0" sz="3600" spc="-265" b="1">
                <a:latin typeface="Arial"/>
                <a:cs typeface="Arial"/>
              </a:rPr>
              <a:t>Global </a:t>
            </a:r>
            <a:r>
              <a:rPr dirty="0" sz="3600" spc="-290" b="1">
                <a:latin typeface="Arial"/>
                <a:cs typeface="Arial"/>
              </a:rPr>
              <a:t>Challenges </a:t>
            </a:r>
            <a:r>
              <a:rPr dirty="0" sz="3600" spc="-335" b="1">
                <a:latin typeface="Arial"/>
                <a:cs typeface="Arial"/>
              </a:rPr>
              <a:t>Research  </a:t>
            </a:r>
            <a:r>
              <a:rPr dirty="0" sz="3600" spc="-270" b="1">
                <a:latin typeface="Arial"/>
                <a:cs typeface="Arial"/>
              </a:rPr>
              <a:t>Fund, </a:t>
            </a:r>
            <a:r>
              <a:rPr dirty="0" sz="3600" spc="-204" b="1">
                <a:latin typeface="Arial"/>
                <a:cs typeface="Arial"/>
              </a:rPr>
              <a:t>grant </a:t>
            </a:r>
            <a:r>
              <a:rPr dirty="0" sz="3600" spc="-280" b="1">
                <a:latin typeface="Arial"/>
                <a:cs typeface="Arial"/>
              </a:rPr>
              <a:t>number</a:t>
            </a:r>
            <a:r>
              <a:rPr dirty="0" sz="3600" spc="-250" b="1">
                <a:latin typeface="Arial"/>
                <a:cs typeface="Arial"/>
              </a:rPr>
              <a:t> </a:t>
            </a:r>
            <a:r>
              <a:rPr dirty="0" sz="3600" spc="10" b="1">
                <a:latin typeface="Arial"/>
                <a:cs typeface="Arial"/>
              </a:rPr>
              <a:t>NE/P021077/1.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8866" y="84988"/>
            <a:ext cx="8506460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GCRF </a:t>
            </a:r>
            <a:r>
              <a:rPr dirty="0" sz="2000" spc="-5" i="1">
                <a:solidFill>
                  <a:srgbClr val="FFFFFF"/>
                </a:solidFill>
                <a:latin typeface="Carlito"/>
                <a:cs typeface="Carlito"/>
              </a:rPr>
              <a:t>African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SWIFT -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Science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for Weather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Information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Forecasting</a:t>
            </a:r>
            <a:r>
              <a:rPr dirty="0" sz="2000" spc="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Techniques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58871" y="0"/>
            <a:ext cx="8672830" cy="520700"/>
            <a:chOff x="1858871" y="0"/>
            <a:chExt cx="8672830" cy="520700"/>
          </a:xfrm>
        </p:grpSpPr>
        <p:sp>
          <p:nvSpPr>
            <p:cNvPr id="4" name="object 4"/>
            <p:cNvSpPr/>
            <p:nvPr/>
          </p:nvSpPr>
          <p:spPr>
            <a:xfrm>
              <a:off x="1858871" y="116651"/>
              <a:ext cx="551875" cy="18843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298192" y="0"/>
              <a:ext cx="1072133" cy="5204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092196" y="0"/>
              <a:ext cx="1038606" cy="5204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794760" y="0"/>
              <a:ext cx="413765" cy="5204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30395" y="0"/>
              <a:ext cx="6601206" cy="52044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10204535" y="6089903"/>
            <a:ext cx="1987550" cy="768350"/>
            <a:chOff x="10204535" y="6089903"/>
            <a:chExt cx="1987550" cy="768350"/>
          </a:xfrm>
        </p:grpSpPr>
        <p:sp>
          <p:nvSpPr>
            <p:cNvPr id="10" name="object 10"/>
            <p:cNvSpPr/>
            <p:nvPr/>
          </p:nvSpPr>
          <p:spPr>
            <a:xfrm>
              <a:off x="10204535" y="6089903"/>
              <a:ext cx="1869450" cy="73513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206228" y="6102095"/>
              <a:ext cx="1985772" cy="75590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/>
          <p:nvPr/>
        </p:nvSpPr>
        <p:spPr>
          <a:xfrm>
            <a:off x="2122932" y="6222491"/>
            <a:ext cx="1085088" cy="6233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8871" y="6237730"/>
            <a:ext cx="1932431" cy="5699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4" name="object 14"/>
          <p:cNvGrpSpPr/>
          <p:nvPr/>
        </p:nvGrpSpPr>
        <p:grpSpPr>
          <a:xfrm>
            <a:off x="0" y="0"/>
            <a:ext cx="12192000" cy="528320"/>
            <a:chOff x="0" y="0"/>
            <a:chExt cx="12192000" cy="528320"/>
          </a:xfrm>
        </p:grpSpPr>
        <p:sp>
          <p:nvSpPr>
            <p:cNvPr id="15" name="object 15"/>
            <p:cNvSpPr/>
            <p:nvPr/>
          </p:nvSpPr>
          <p:spPr>
            <a:xfrm>
              <a:off x="0" y="0"/>
              <a:ext cx="12192000" cy="401320"/>
            </a:xfrm>
            <a:custGeom>
              <a:avLst/>
              <a:gdLst/>
              <a:ahLst/>
              <a:cxnLst/>
              <a:rect l="l" t="t" r="r" b="b"/>
              <a:pathLst>
                <a:path w="12192000" h="401320">
                  <a:moveTo>
                    <a:pt x="12192000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12192000" y="40081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684020" y="0"/>
              <a:ext cx="944118" cy="52806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292095" y="0"/>
              <a:ext cx="1072133" cy="52806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086100" y="0"/>
              <a:ext cx="1038605" cy="52806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788664" y="0"/>
              <a:ext cx="413765" cy="52806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924300" y="0"/>
              <a:ext cx="6601206" cy="52806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GCRF </a:t>
            </a:r>
            <a:r>
              <a:rPr dirty="0" spc="-5" i="1">
                <a:latin typeface="Carlito"/>
                <a:cs typeface="Carlito"/>
              </a:rPr>
              <a:t>African </a:t>
            </a:r>
            <a:r>
              <a:rPr dirty="0" spc="-5"/>
              <a:t>SWIFT </a:t>
            </a:r>
            <a:r>
              <a:rPr dirty="0"/>
              <a:t>- Science </a:t>
            </a:r>
            <a:r>
              <a:rPr dirty="0" spc="-15"/>
              <a:t>for Weather </a:t>
            </a:r>
            <a:r>
              <a:rPr dirty="0" spc="-10"/>
              <a:t>Information </a:t>
            </a:r>
            <a:r>
              <a:rPr dirty="0"/>
              <a:t>and </a:t>
            </a:r>
            <a:r>
              <a:rPr dirty="0" spc="-10"/>
              <a:t>Forecasting</a:t>
            </a:r>
            <a:r>
              <a:rPr dirty="0" spc="40"/>
              <a:t> </a:t>
            </a:r>
            <a:r>
              <a:rPr dirty="0" spc="-20"/>
              <a:t>Techniques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https://africanswift.org/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970782" y="1867357"/>
            <a:ext cx="298577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3175">
              <a:lnSpc>
                <a:spcPct val="100000"/>
              </a:lnSpc>
              <a:spcBef>
                <a:spcPts val="100"/>
              </a:spcBef>
            </a:pPr>
            <a:r>
              <a:rPr dirty="0" sz="5400" spc="-420" b="1">
                <a:solidFill>
                  <a:srgbClr val="EC7C30"/>
                </a:solidFill>
                <a:latin typeface="Arial"/>
                <a:cs typeface="Arial"/>
              </a:rPr>
              <a:t>Asante  </a:t>
            </a:r>
            <a:r>
              <a:rPr dirty="0" sz="5400" spc="-475" b="1">
                <a:solidFill>
                  <a:srgbClr val="EC7C30"/>
                </a:solidFill>
                <a:latin typeface="Arial"/>
                <a:cs typeface="Arial"/>
              </a:rPr>
              <a:t>Thank </a:t>
            </a:r>
            <a:r>
              <a:rPr dirty="0" sz="5400" spc="-459" b="1">
                <a:solidFill>
                  <a:srgbClr val="EC7C30"/>
                </a:solidFill>
                <a:latin typeface="Arial"/>
                <a:cs typeface="Arial"/>
              </a:rPr>
              <a:t>you  </a:t>
            </a:r>
            <a:r>
              <a:rPr dirty="0" sz="5400" spc="-370" b="1">
                <a:solidFill>
                  <a:srgbClr val="EC7C30"/>
                </a:solidFill>
                <a:latin typeface="Arial"/>
                <a:cs typeface="Arial"/>
              </a:rPr>
              <a:t>Merci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Rosaleen McDonnell</dc:creator>
  <dc:title>PowerPoint Presentation</dc:title>
  <dcterms:created xsi:type="dcterms:W3CDTF">2020-06-23T19:27:53Z</dcterms:created>
  <dcterms:modified xsi:type="dcterms:W3CDTF">2020-06-23T19:27:53Z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2020-06-23T00:00:00Z</vt:filetime>
  </property>
</Properties>
</file>